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1" r:id="rId13"/>
    <p:sldId id="272" r:id="rId14"/>
    <p:sldId id="266" r:id="rId15"/>
  </p:sldIdLst>
  <p:sldSz cx="18288000" cy="10287000"/>
  <p:notesSz cx="6858000" cy="9144000"/>
  <p:embeddedFontLst>
    <p:embeddedFont>
      <p:font typeface="ADLaM Display" panose="02010000000000000000" pitchFamily="2" charset="0"/>
      <p:regular r:id="rId17"/>
    </p:embeddedFont>
    <p:embeddedFont>
      <p:font typeface="Aptos Serif" panose="02020604070405020304" pitchFamily="18" charset="0"/>
      <p:regular r:id="rId18"/>
      <p:bold r:id="rId19"/>
      <p:italic r:id="rId20"/>
      <p:boldItalic r:id="rId21"/>
    </p:embeddedFont>
    <p:embeddedFont>
      <p:font typeface="Lora Bold" panose="02010600030101010101" charset="0"/>
      <p:regular r:id="rId22"/>
      <p:bold r:id="rId23"/>
    </p:embeddedFont>
    <p:embeddedFont>
      <p:font typeface="Noto Sans SC Medium" panose="020B0200000000000000" pitchFamily="34" charset="-122"/>
      <p:regular r:id="rId24"/>
    </p:embeddedFont>
    <p:embeddedFont>
      <p:font typeface="Nunito Bold" panose="02010600030101010101" charset="0"/>
      <p:regular r:id="rId25"/>
    </p:embeddedFont>
    <p:embeddedFont>
      <p:font typeface="PT Sans" panose="020B0503020203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5ECE5-4BFE-444E-8ABC-8F484CEBBB04}" v="378" dt="2025-11-27T14:54:07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7" d="100"/>
          <a:sy n="27" d="100"/>
        </p:scale>
        <p:origin x="748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B7CC-277F-D7A2-1E11-42951349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4851B0-7067-DD18-D4F0-93BC926E5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5F3D9F-9837-EB28-C536-A0B89E9BAA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1CACFEE-CF4A-25B1-1581-9AE399016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A370157-D85E-24A4-1269-0513EFF14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7E782-F0DA-29AA-E9B3-B8C4DA4F58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2A6FF-FFF4-856C-0175-70B2D80E8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40701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AC53-F8CC-21EC-A3BB-9904F417E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D75646-0234-5AE9-0C34-8B511470F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5F068-7342-C113-85EC-FCFF75E2C0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6AA72BA-E01C-5070-6A4D-7CDB04A40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1D0616-B40E-879E-223D-2B8ED0402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7D263-9559-677A-5449-7DB1E5A159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BFD1D-C0E4-0D44-E201-0A7C54B9E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157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C4C2-B078-9872-B5CA-73FDA1193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4D762A-513A-1EB6-9DBA-E526C1626E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010CF-EE20-1DA2-CD8F-260E3F6E32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1BE2458-85B8-5BFB-9FB4-322ADCA451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B1EE446-96A0-9EB9-4786-C4E27B4F2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9AFFD-FAE6-4E95-61B9-A7ABA6F195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158CB-A397-7B88-DC10-B58791FE4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3319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97E1-1BA0-4815-1A7E-5CEAC6BB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006E7C-7234-7CDA-8E07-9D743A64846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1F1F4265-D177-6C18-7A21-897C9F5D73D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6AD8BF7-7D70-2C7C-F045-B53283EDCED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609F99A-BE49-F88E-FECB-3841C128C39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7A47B33-2393-4930-A03C-08EA24456F13}"/>
              </a:ext>
            </a:extLst>
          </p:cNvPr>
          <p:cNvSpPr txBox="1"/>
          <p:nvPr/>
        </p:nvSpPr>
        <p:spPr>
          <a:xfrm>
            <a:off x="7411859" y="2781300"/>
            <a:ext cx="10876141" cy="26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74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Klang Valley </a:t>
            </a:r>
            <a:r>
              <a:rPr lang="en-US" sz="6749" b="1" dirty="0" err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HomeRent</a:t>
            </a:r>
            <a:r>
              <a:rPr lang="en-US" sz="674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: Find Your Perfect Room in Klang Valley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460DAB-F547-9F7E-4969-D94ED0B2D225}"/>
              </a:ext>
            </a:extLst>
          </p:cNvPr>
          <p:cNvSpPr txBox="1"/>
          <p:nvPr/>
        </p:nvSpPr>
        <p:spPr>
          <a:xfrm>
            <a:off x="7411859" y="5595640"/>
            <a:ext cx="9335691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Connecting tenants with ideal room rentals in Malaysia’s vibrant Klang Valley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BFD9E3A-9A88-1189-4943-5F423EA7DE03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16329"/>
            <a:ext cx="6858000" cy="10287000"/>
            <a:chOff x="9855200" y="16933"/>
            <a:chExt cx="9144000" cy="13716000"/>
          </a:xfrm>
        </p:grpSpPr>
        <p:sp>
          <p:nvSpPr>
            <p:cNvPr id="9" name="Freeform 9" descr="preencoded.png">
              <a:extLst>
                <a:ext uri="{FF2B5EF4-FFF2-40B4-BE49-F238E27FC236}">
                  <a16:creationId xmlns:a16="http://schemas.microsoft.com/office/drawing/2014/main" id="{BC5435EF-4A8A-7686-4739-12493C086F6D}"/>
                </a:ext>
              </a:extLst>
            </p:cNvPr>
            <p:cNvSpPr/>
            <p:nvPr/>
          </p:nvSpPr>
          <p:spPr>
            <a:xfrm>
              <a:off x="9855200" y="16933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</p:grpSp>
    </p:spTree>
    <p:extLst>
      <p:ext uri="{BB962C8B-B14F-4D97-AF65-F5344CB8AC3E}">
        <p14:creationId xmlns:p14="http://schemas.microsoft.com/office/powerpoint/2010/main" val="2288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0542985" y="4564815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255" b="-4255"/>
            </a:stretch>
          </a:blipFill>
        </p:spPr>
        <p:txBody>
          <a:bodyPr/>
          <a:lstStyle/>
          <a:p>
            <a:endParaRPr lang="en-MY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882CF0-D02E-C6C7-96E9-6A9E07D82D04}"/>
              </a:ext>
            </a:extLst>
          </p:cNvPr>
          <p:cNvSpPr/>
          <p:nvPr/>
        </p:nvSpPr>
        <p:spPr>
          <a:xfrm>
            <a:off x="-35123" y="-25908"/>
            <a:ext cx="18358246" cy="10287000"/>
          </a:xfrm>
          <a:prstGeom prst="rect">
            <a:avLst/>
          </a:pr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17569396-97C1-A38E-0F16-379C98EE8864}"/>
              </a:ext>
            </a:extLst>
          </p:cNvPr>
          <p:cNvGrpSpPr/>
          <p:nvPr/>
        </p:nvGrpSpPr>
        <p:grpSpPr>
          <a:xfrm>
            <a:off x="0" y="-1"/>
            <a:ext cx="27825812" cy="41919751"/>
            <a:chOff x="0" y="0"/>
            <a:chExt cx="24384000" cy="1371600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7821910-94ED-A0FF-F9A8-D5DA10CEA46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sz="3600" dirty="0"/>
            </a:p>
          </p:txBody>
        </p:sp>
      </p:grp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0C9A8FDB-78A3-7411-D65E-9FCC82815D3A}"/>
              </a:ext>
            </a:extLst>
          </p:cNvPr>
          <p:cNvSpPr/>
          <p:nvPr/>
        </p:nvSpPr>
        <p:spPr>
          <a:xfrm rot="2700000">
            <a:off x="9642148" y="-3496500"/>
            <a:ext cx="17280000" cy="17280000"/>
          </a:xfrm>
          <a:custGeom>
            <a:avLst/>
            <a:gdLst>
              <a:gd name="csX0" fmla="*/ 4995849 w 6666249"/>
              <a:gd name="csY0" fmla="*/ 3483505 h 6663020"/>
              <a:gd name="csX1" fmla="*/ 6666249 w 6666249"/>
              <a:gd name="csY1" fmla="*/ 3483505 h 6663020"/>
              <a:gd name="csX2" fmla="*/ 6656676 w 6666249"/>
              <a:gd name="csY2" fmla="*/ 3673088 h 6663020"/>
              <a:gd name="csX3" fmla="*/ 3653625 w 6666249"/>
              <a:gd name="csY3" fmla="*/ 6657135 h 6663020"/>
              <a:gd name="csX4" fmla="*/ 3529324 w 6666249"/>
              <a:gd name="csY4" fmla="*/ 6663020 h 6663020"/>
              <a:gd name="csX5" fmla="*/ 3529324 w 6666249"/>
              <a:gd name="csY5" fmla="*/ 4989182 h 6663020"/>
              <a:gd name="csX6" fmla="*/ 3649335 w 6666249"/>
              <a:gd name="csY6" fmla="*/ 4972022 h 6663020"/>
              <a:gd name="csX7" fmla="*/ 4994900 w 6666249"/>
              <a:gd name="csY7" fmla="*/ 3502299 h 6663020"/>
              <a:gd name="csX8" fmla="*/ 0 w 6666249"/>
              <a:gd name="csY8" fmla="*/ 3483505 h 6663020"/>
              <a:gd name="csX9" fmla="*/ 1670400 w 6666249"/>
              <a:gd name="csY9" fmla="*/ 3483505 h 6663020"/>
              <a:gd name="csX10" fmla="*/ 1671349 w 6666249"/>
              <a:gd name="csY10" fmla="*/ 3502299 h 6663020"/>
              <a:gd name="csX11" fmla="*/ 3016914 w 6666249"/>
              <a:gd name="csY11" fmla="*/ 4972022 h 6663020"/>
              <a:gd name="csX12" fmla="*/ 3136924 w 6666249"/>
              <a:gd name="csY12" fmla="*/ 4989182 h 6663020"/>
              <a:gd name="csX13" fmla="*/ 3136924 w 6666249"/>
              <a:gd name="csY13" fmla="*/ 6663020 h 6663020"/>
              <a:gd name="csX14" fmla="*/ 3012624 w 6666249"/>
              <a:gd name="csY14" fmla="*/ 6657135 h 6663020"/>
              <a:gd name="csX15" fmla="*/ 9573 w 6666249"/>
              <a:gd name="csY15" fmla="*/ 3673088 h 6663020"/>
              <a:gd name="csX16" fmla="*/ 3136924 w 6666249"/>
              <a:gd name="csY16" fmla="*/ 0 h 6663020"/>
              <a:gd name="csX17" fmla="*/ 3136924 w 6666249"/>
              <a:gd name="csY17" fmla="*/ 1673930 h 6663020"/>
              <a:gd name="csX18" fmla="*/ 3037436 w 6666249"/>
              <a:gd name="csY18" fmla="*/ 1687200 h 6663020"/>
              <a:gd name="csX19" fmla="*/ 1696661 w 6666249"/>
              <a:gd name="csY19" fmla="*/ 2994867 h 6663020"/>
              <a:gd name="csX20" fmla="*/ 1681973 w 6666249"/>
              <a:gd name="csY20" fmla="*/ 3091105 h 6663020"/>
              <a:gd name="csX21" fmla="*/ 4464 w 6666249"/>
              <a:gd name="csY21" fmla="*/ 3091105 h 6663020"/>
              <a:gd name="csX22" fmla="*/ 9573 w 6666249"/>
              <a:gd name="csY22" fmla="*/ 2989933 h 6663020"/>
              <a:gd name="csX23" fmla="*/ 3012624 w 6666249"/>
              <a:gd name="csY23" fmla="*/ 5885 h 6663020"/>
              <a:gd name="csX24" fmla="*/ 3529324 w 6666249"/>
              <a:gd name="csY24" fmla="*/ 0 h 6663020"/>
              <a:gd name="csX25" fmla="*/ 3653625 w 6666249"/>
              <a:gd name="csY25" fmla="*/ 5885 h 6663020"/>
              <a:gd name="csX26" fmla="*/ 6656676 w 6666249"/>
              <a:gd name="csY26" fmla="*/ 2989933 h 6663020"/>
              <a:gd name="csX27" fmla="*/ 6661785 w 6666249"/>
              <a:gd name="csY27" fmla="*/ 3091105 h 6663020"/>
              <a:gd name="csX28" fmla="*/ 4984275 w 6666249"/>
              <a:gd name="csY28" fmla="*/ 3091105 h 6663020"/>
              <a:gd name="csX29" fmla="*/ 4969587 w 6666249"/>
              <a:gd name="csY29" fmla="*/ 2994867 h 6663020"/>
              <a:gd name="csX30" fmla="*/ 3628812 w 6666249"/>
              <a:gd name="csY30" fmla="*/ 1687200 h 6663020"/>
              <a:gd name="csX31" fmla="*/ 3529324 w 6666249"/>
              <a:gd name="csY31" fmla="*/ 1673930 h 66630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6666249" h="6663020">
                <a:moveTo>
                  <a:pt x="4995849" y="3483505"/>
                </a:moveTo>
                <a:lnTo>
                  <a:pt x="6666249" y="3483505"/>
                </a:lnTo>
                <a:lnTo>
                  <a:pt x="6656676" y="3673088"/>
                </a:lnTo>
                <a:cubicBezTo>
                  <a:pt x="6496287" y="5252418"/>
                  <a:pt x="5235830" y="6506539"/>
                  <a:pt x="3653625" y="6657135"/>
                </a:cubicBezTo>
                <a:lnTo>
                  <a:pt x="3529324" y="6663020"/>
                </a:lnTo>
                <a:lnTo>
                  <a:pt x="3529324" y="4989182"/>
                </a:lnTo>
                <a:lnTo>
                  <a:pt x="3649335" y="4972022"/>
                </a:lnTo>
                <a:cubicBezTo>
                  <a:pt x="4366063" y="4834694"/>
                  <a:pt x="4920052" y="4239319"/>
                  <a:pt x="4994900" y="3502299"/>
                </a:cubicBezTo>
                <a:close/>
                <a:moveTo>
                  <a:pt x="0" y="3483505"/>
                </a:moveTo>
                <a:lnTo>
                  <a:pt x="1670400" y="3483505"/>
                </a:lnTo>
                <a:lnTo>
                  <a:pt x="1671349" y="3502299"/>
                </a:lnTo>
                <a:cubicBezTo>
                  <a:pt x="1746197" y="4239319"/>
                  <a:pt x="2300186" y="4834694"/>
                  <a:pt x="3016914" y="4972022"/>
                </a:cubicBezTo>
                <a:lnTo>
                  <a:pt x="3136924" y="4989182"/>
                </a:lnTo>
                <a:lnTo>
                  <a:pt x="3136924" y="6663020"/>
                </a:lnTo>
                <a:lnTo>
                  <a:pt x="3012624" y="6657135"/>
                </a:lnTo>
                <a:cubicBezTo>
                  <a:pt x="1430418" y="6506539"/>
                  <a:pt x="169962" y="5252418"/>
                  <a:pt x="9573" y="3673088"/>
                </a:cubicBezTo>
                <a:close/>
                <a:moveTo>
                  <a:pt x="3136924" y="0"/>
                </a:moveTo>
                <a:lnTo>
                  <a:pt x="3136924" y="1673930"/>
                </a:lnTo>
                <a:lnTo>
                  <a:pt x="3037436" y="1687200"/>
                </a:lnTo>
                <a:cubicBezTo>
                  <a:pt x="2365623" y="1807203"/>
                  <a:pt x="1832950" y="2328840"/>
                  <a:pt x="1696661" y="2994867"/>
                </a:cubicBezTo>
                <a:lnTo>
                  <a:pt x="1681973" y="3091105"/>
                </a:lnTo>
                <a:lnTo>
                  <a:pt x="4464" y="3091105"/>
                </a:lnTo>
                <a:lnTo>
                  <a:pt x="9573" y="2989933"/>
                </a:lnTo>
                <a:cubicBezTo>
                  <a:pt x="169962" y="1410603"/>
                  <a:pt x="1430418" y="156481"/>
                  <a:pt x="3012624" y="5885"/>
                </a:cubicBezTo>
                <a:close/>
                <a:moveTo>
                  <a:pt x="3529324" y="0"/>
                </a:moveTo>
                <a:lnTo>
                  <a:pt x="3653625" y="5885"/>
                </a:lnTo>
                <a:cubicBezTo>
                  <a:pt x="5235830" y="156481"/>
                  <a:pt x="6496287" y="1410603"/>
                  <a:pt x="6656676" y="2989933"/>
                </a:cubicBezTo>
                <a:lnTo>
                  <a:pt x="6661785" y="3091105"/>
                </a:lnTo>
                <a:lnTo>
                  <a:pt x="4984275" y="3091105"/>
                </a:lnTo>
                <a:lnTo>
                  <a:pt x="4969587" y="2994867"/>
                </a:lnTo>
                <a:cubicBezTo>
                  <a:pt x="4833299" y="2328840"/>
                  <a:pt x="4300625" y="1807203"/>
                  <a:pt x="3628812" y="1687200"/>
                </a:cubicBezTo>
                <a:lnTo>
                  <a:pt x="3529324" y="1673930"/>
                </a:lnTo>
                <a:close/>
              </a:path>
            </a:pathLst>
          </a:custGeom>
          <a:ln>
            <a:noFill/>
          </a:ln>
          <a:effectLst>
            <a:outerShdw blurRad="482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400" dirty="0">
              <a:solidFill>
                <a:schemeClr val="tx1"/>
              </a:solidFill>
            </a:endParaRPr>
          </a:p>
        </p:txBody>
      </p:sp>
      <p:sp>
        <p:nvSpPr>
          <p:cNvPr id="33" name="Freeform 11" descr="preencoded.png">
            <a:extLst>
              <a:ext uri="{FF2B5EF4-FFF2-40B4-BE49-F238E27FC236}">
                <a16:creationId xmlns:a16="http://schemas.microsoft.com/office/drawing/2014/main" id="{188441A7-6657-6AD5-152C-06929B35FDDE}"/>
              </a:ext>
            </a:extLst>
          </p:cNvPr>
          <p:cNvSpPr/>
          <p:nvPr/>
        </p:nvSpPr>
        <p:spPr>
          <a:xfrm>
            <a:off x="10384909" y="3752490"/>
            <a:ext cx="2520000" cy="2520000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63" r="-1063"/>
            </a:stretch>
          </a:blipFill>
        </p:spPr>
        <p:txBody>
          <a:bodyPr/>
          <a:lstStyle/>
          <a:p>
            <a:endParaRPr lang="en-MY" sz="2000" dirty="0"/>
          </a:p>
        </p:txBody>
      </p:sp>
      <p:sp>
        <p:nvSpPr>
          <p:cNvPr id="6" name="TextBox 6"/>
          <p:cNvSpPr txBox="1"/>
          <p:nvPr/>
        </p:nvSpPr>
        <p:spPr>
          <a:xfrm>
            <a:off x="914400" y="1028700"/>
            <a:ext cx="16783645" cy="97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8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Innovation &amp; Differentiation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931F1083-A2EB-ADC6-3220-626C312D4C75}"/>
              </a:ext>
            </a:extLst>
          </p:cNvPr>
          <p:cNvSpPr txBox="1"/>
          <p:nvPr/>
        </p:nvSpPr>
        <p:spPr>
          <a:xfrm>
            <a:off x="304800" y="4533900"/>
            <a:ext cx="8597549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>
              <a:lnSpc>
                <a:spcPts val="3437"/>
              </a:lnSpc>
              <a:buFont typeface="Wingdings" panose="05000000000000000000" pitchFamily="2" charset="2"/>
              <a:buChar char="v"/>
            </a:pPr>
            <a:r>
              <a:rPr lang="en-US" sz="6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AI-Powered Matching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08F84200-6C58-3DDC-98FD-1E7ADC768BA2}"/>
              </a:ext>
            </a:extLst>
          </p:cNvPr>
          <p:cNvSpPr txBox="1"/>
          <p:nvPr/>
        </p:nvSpPr>
        <p:spPr>
          <a:xfrm>
            <a:off x="706408" y="5104699"/>
            <a:ext cx="800306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Advanced algorithms for perfect matches.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1" grpId="0" animBg="1"/>
      <p:bldP spid="33" grpId="0" animBg="1"/>
      <p:bldP spid="6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BAA2A-D518-E986-23B7-C71A3459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90842B4-0DF3-DFDF-DB22-16278B1B924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C4CF155-702B-B7EB-FF8D-A148200963F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71390A80-B0A1-8F83-3728-8C6E060B809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D2DDBD6C-9C06-6F95-473F-2A7FDD6B9A9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A05E620-A301-F09E-85A6-40FCBD2815EF}"/>
              </a:ext>
            </a:extLst>
          </p:cNvPr>
          <p:cNvSpPr/>
          <p:nvPr/>
        </p:nvSpPr>
        <p:spPr>
          <a:xfrm>
            <a:off x="-35123" y="-25908"/>
            <a:ext cx="18358246" cy="10287000"/>
          </a:xfrm>
          <a:prstGeom prst="rect">
            <a:avLst/>
          </a:pr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7B36E28C-DA30-E6C8-BC19-916C0801DD3D}"/>
              </a:ext>
            </a:extLst>
          </p:cNvPr>
          <p:cNvGrpSpPr/>
          <p:nvPr/>
        </p:nvGrpSpPr>
        <p:grpSpPr>
          <a:xfrm>
            <a:off x="0" y="-1"/>
            <a:ext cx="27825812" cy="41919751"/>
            <a:chOff x="0" y="0"/>
            <a:chExt cx="24384000" cy="1371600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75C29D36-6C65-74AD-9000-080D7E3860E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sz="3600" dirty="0"/>
            </a:p>
          </p:txBody>
        </p:sp>
      </p:grp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2F7B0A71-29A3-6994-241C-25DAD1CFF2C0}"/>
              </a:ext>
            </a:extLst>
          </p:cNvPr>
          <p:cNvSpPr/>
          <p:nvPr/>
        </p:nvSpPr>
        <p:spPr>
          <a:xfrm rot="8100000">
            <a:off x="9642148" y="-3496500"/>
            <a:ext cx="17280000" cy="17280000"/>
          </a:xfrm>
          <a:custGeom>
            <a:avLst/>
            <a:gdLst>
              <a:gd name="csX0" fmla="*/ 4995849 w 6666249"/>
              <a:gd name="csY0" fmla="*/ 3483505 h 6663020"/>
              <a:gd name="csX1" fmla="*/ 6666249 w 6666249"/>
              <a:gd name="csY1" fmla="*/ 3483505 h 6663020"/>
              <a:gd name="csX2" fmla="*/ 6656676 w 6666249"/>
              <a:gd name="csY2" fmla="*/ 3673088 h 6663020"/>
              <a:gd name="csX3" fmla="*/ 3653625 w 6666249"/>
              <a:gd name="csY3" fmla="*/ 6657135 h 6663020"/>
              <a:gd name="csX4" fmla="*/ 3529324 w 6666249"/>
              <a:gd name="csY4" fmla="*/ 6663020 h 6663020"/>
              <a:gd name="csX5" fmla="*/ 3529324 w 6666249"/>
              <a:gd name="csY5" fmla="*/ 4989182 h 6663020"/>
              <a:gd name="csX6" fmla="*/ 3649335 w 6666249"/>
              <a:gd name="csY6" fmla="*/ 4972022 h 6663020"/>
              <a:gd name="csX7" fmla="*/ 4994900 w 6666249"/>
              <a:gd name="csY7" fmla="*/ 3502299 h 6663020"/>
              <a:gd name="csX8" fmla="*/ 0 w 6666249"/>
              <a:gd name="csY8" fmla="*/ 3483505 h 6663020"/>
              <a:gd name="csX9" fmla="*/ 1670400 w 6666249"/>
              <a:gd name="csY9" fmla="*/ 3483505 h 6663020"/>
              <a:gd name="csX10" fmla="*/ 1671349 w 6666249"/>
              <a:gd name="csY10" fmla="*/ 3502299 h 6663020"/>
              <a:gd name="csX11" fmla="*/ 3016914 w 6666249"/>
              <a:gd name="csY11" fmla="*/ 4972022 h 6663020"/>
              <a:gd name="csX12" fmla="*/ 3136924 w 6666249"/>
              <a:gd name="csY12" fmla="*/ 4989182 h 6663020"/>
              <a:gd name="csX13" fmla="*/ 3136924 w 6666249"/>
              <a:gd name="csY13" fmla="*/ 6663020 h 6663020"/>
              <a:gd name="csX14" fmla="*/ 3012624 w 6666249"/>
              <a:gd name="csY14" fmla="*/ 6657135 h 6663020"/>
              <a:gd name="csX15" fmla="*/ 9573 w 6666249"/>
              <a:gd name="csY15" fmla="*/ 3673088 h 6663020"/>
              <a:gd name="csX16" fmla="*/ 3136924 w 6666249"/>
              <a:gd name="csY16" fmla="*/ 0 h 6663020"/>
              <a:gd name="csX17" fmla="*/ 3136924 w 6666249"/>
              <a:gd name="csY17" fmla="*/ 1673930 h 6663020"/>
              <a:gd name="csX18" fmla="*/ 3037436 w 6666249"/>
              <a:gd name="csY18" fmla="*/ 1687200 h 6663020"/>
              <a:gd name="csX19" fmla="*/ 1696661 w 6666249"/>
              <a:gd name="csY19" fmla="*/ 2994867 h 6663020"/>
              <a:gd name="csX20" fmla="*/ 1681973 w 6666249"/>
              <a:gd name="csY20" fmla="*/ 3091105 h 6663020"/>
              <a:gd name="csX21" fmla="*/ 4464 w 6666249"/>
              <a:gd name="csY21" fmla="*/ 3091105 h 6663020"/>
              <a:gd name="csX22" fmla="*/ 9573 w 6666249"/>
              <a:gd name="csY22" fmla="*/ 2989933 h 6663020"/>
              <a:gd name="csX23" fmla="*/ 3012624 w 6666249"/>
              <a:gd name="csY23" fmla="*/ 5885 h 6663020"/>
              <a:gd name="csX24" fmla="*/ 3529324 w 6666249"/>
              <a:gd name="csY24" fmla="*/ 0 h 6663020"/>
              <a:gd name="csX25" fmla="*/ 3653625 w 6666249"/>
              <a:gd name="csY25" fmla="*/ 5885 h 6663020"/>
              <a:gd name="csX26" fmla="*/ 6656676 w 6666249"/>
              <a:gd name="csY26" fmla="*/ 2989933 h 6663020"/>
              <a:gd name="csX27" fmla="*/ 6661785 w 6666249"/>
              <a:gd name="csY27" fmla="*/ 3091105 h 6663020"/>
              <a:gd name="csX28" fmla="*/ 4984275 w 6666249"/>
              <a:gd name="csY28" fmla="*/ 3091105 h 6663020"/>
              <a:gd name="csX29" fmla="*/ 4969587 w 6666249"/>
              <a:gd name="csY29" fmla="*/ 2994867 h 6663020"/>
              <a:gd name="csX30" fmla="*/ 3628812 w 6666249"/>
              <a:gd name="csY30" fmla="*/ 1687200 h 6663020"/>
              <a:gd name="csX31" fmla="*/ 3529324 w 6666249"/>
              <a:gd name="csY31" fmla="*/ 1673930 h 66630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6666249" h="6663020">
                <a:moveTo>
                  <a:pt x="4995849" y="3483505"/>
                </a:moveTo>
                <a:lnTo>
                  <a:pt x="6666249" y="3483505"/>
                </a:lnTo>
                <a:lnTo>
                  <a:pt x="6656676" y="3673088"/>
                </a:lnTo>
                <a:cubicBezTo>
                  <a:pt x="6496287" y="5252418"/>
                  <a:pt x="5235830" y="6506539"/>
                  <a:pt x="3653625" y="6657135"/>
                </a:cubicBezTo>
                <a:lnTo>
                  <a:pt x="3529324" y="6663020"/>
                </a:lnTo>
                <a:lnTo>
                  <a:pt x="3529324" y="4989182"/>
                </a:lnTo>
                <a:lnTo>
                  <a:pt x="3649335" y="4972022"/>
                </a:lnTo>
                <a:cubicBezTo>
                  <a:pt x="4366063" y="4834694"/>
                  <a:pt x="4920052" y="4239319"/>
                  <a:pt x="4994900" y="3502299"/>
                </a:cubicBezTo>
                <a:close/>
                <a:moveTo>
                  <a:pt x="0" y="3483505"/>
                </a:moveTo>
                <a:lnTo>
                  <a:pt x="1670400" y="3483505"/>
                </a:lnTo>
                <a:lnTo>
                  <a:pt x="1671349" y="3502299"/>
                </a:lnTo>
                <a:cubicBezTo>
                  <a:pt x="1746197" y="4239319"/>
                  <a:pt x="2300186" y="4834694"/>
                  <a:pt x="3016914" y="4972022"/>
                </a:cubicBezTo>
                <a:lnTo>
                  <a:pt x="3136924" y="4989182"/>
                </a:lnTo>
                <a:lnTo>
                  <a:pt x="3136924" y="6663020"/>
                </a:lnTo>
                <a:lnTo>
                  <a:pt x="3012624" y="6657135"/>
                </a:lnTo>
                <a:cubicBezTo>
                  <a:pt x="1430418" y="6506539"/>
                  <a:pt x="169962" y="5252418"/>
                  <a:pt x="9573" y="3673088"/>
                </a:cubicBezTo>
                <a:close/>
                <a:moveTo>
                  <a:pt x="3136924" y="0"/>
                </a:moveTo>
                <a:lnTo>
                  <a:pt x="3136924" y="1673930"/>
                </a:lnTo>
                <a:lnTo>
                  <a:pt x="3037436" y="1687200"/>
                </a:lnTo>
                <a:cubicBezTo>
                  <a:pt x="2365623" y="1807203"/>
                  <a:pt x="1832950" y="2328840"/>
                  <a:pt x="1696661" y="2994867"/>
                </a:cubicBezTo>
                <a:lnTo>
                  <a:pt x="1681973" y="3091105"/>
                </a:lnTo>
                <a:lnTo>
                  <a:pt x="4464" y="3091105"/>
                </a:lnTo>
                <a:lnTo>
                  <a:pt x="9573" y="2989933"/>
                </a:lnTo>
                <a:cubicBezTo>
                  <a:pt x="169962" y="1410603"/>
                  <a:pt x="1430418" y="156481"/>
                  <a:pt x="3012624" y="5885"/>
                </a:cubicBezTo>
                <a:close/>
                <a:moveTo>
                  <a:pt x="3529324" y="0"/>
                </a:moveTo>
                <a:lnTo>
                  <a:pt x="3653625" y="5885"/>
                </a:lnTo>
                <a:cubicBezTo>
                  <a:pt x="5235830" y="156481"/>
                  <a:pt x="6496287" y="1410603"/>
                  <a:pt x="6656676" y="2989933"/>
                </a:cubicBezTo>
                <a:lnTo>
                  <a:pt x="6661785" y="3091105"/>
                </a:lnTo>
                <a:lnTo>
                  <a:pt x="4984275" y="3091105"/>
                </a:lnTo>
                <a:lnTo>
                  <a:pt x="4969587" y="2994867"/>
                </a:lnTo>
                <a:cubicBezTo>
                  <a:pt x="4833299" y="2328840"/>
                  <a:pt x="4300625" y="1807203"/>
                  <a:pt x="3628812" y="1687200"/>
                </a:cubicBezTo>
                <a:lnTo>
                  <a:pt x="3529324" y="1673930"/>
                </a:lnTo>
                <a:close/>
              </a:path>
            </a:pathLst>
          </a:custGeom>
          <a:ln>
            <a:noFill/>
          </a:ln>
          <a:effectLst>
            <a:outerShdw blurRad="482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400" dirty="0">
              <a:solidFill>
                <a:schemeClr val="tx1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7DB06D-C81D-F75A-283D-1986CFCCEF5B}"/>
              </a:ext>
            </a:extLst>
          </p:cNvPr>
          <p:cNvSpPr txBox="1"/>
          <p:nvPr/>
        </p:nvSpPr>
        <p:spPr>
          <a:xfrm>
            <a:off x="914400" y="1028700"/>
            <a:ext cx="16783645" cy="97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8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Innovation &amp; Differentiation</a:t>
            </a:r>
          </a:p>
        </p:txBody>
      </p:sp>
      <p:sp>
        <p:nvSpPr>
          <p:cNvPr id="7" name="Freeform 26" descr="preencoded.png">
            <a:extLst>
              <a:ext uri="{FF2B5EF4-FFF2-40B4-BE49-F238E27FC236}">
                <a16:creationId xmlns:a16="http://schemas.microsoft.com/office/drawing/2014/main" id="{C71421BD-C288-7766-F3EF-46F45D95DB75}"/>
              </a:ext>
            </a:extLst>
          </p:cNvPr>
          <p:cNvSpPr/>
          <p:nvPr/>
        </p:nvSpPr>
        <p:spPr>
          <a:xfrm>
            <a:off x="10515600" y="4277773"/>
            <a:ext cx="2520000" cy="2520000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255" b="-4255"/>
            </a:stretch>
          </a:blipFill>
        </p:spPr>
        <p:txBody>
          <a:bodyPr/>
          <a:lstStyle/>
          <a:p>
            <a:endParaRPr lang="en-MY" sz="2000"/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395B04F3-8406-38BF-6704-12EF31FCA687}"/>
              </a:ext>
            </a:extLst>
          </p:cNvPr>
          <p:cNvSpPr txBox="1"/>
          <p:nvPr/>
        </p:nvSpPr>
        <p:spPr>
          <a:xfrm>
            <a:off x="609600" y="4743406"/>
            <a:ext cx="819347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>
              <a:lnSpc>
                <a:spcPts val="3437"/>
              </a:lnSpc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Sustainability Focus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67542D6B-32CA-933C-6C58-8955B4264DC0}"/>
              </a:ext>
            </a:extLst>
          </p:cNvPr>
          <p:cNvSpPr txBox="1"/>
          <p:nvPr/>
        </p:nvSpPr>
        <p:spPr>
          <a:xfrm>
            <a:off x="990600" y="5277104"/>
            <a:ext cx="7959892" cy="1449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44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Provide long-term and resource-friendly platform for reliable room rental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73473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7855E-65D3-EA50-DA84-479C737F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6624E0D-4AC8-D407-68DF-D58B31BF88C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ED46988-6D2F-84E8-5836-647E1A82DF0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6DCAC298-DA16-1505-1E73-3CDF1B7EDB8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135A270F-5923-B391-2D68-9A1A945B487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65E825B-FE62-E4A4-C304-DF4038C82C21}"/>
              </a:ext>
            </a:extLst>
          </p:cNvPr>
          <p:cNvSpPr/>
          <p:nvPr/>
        </p:nvSpPr>
        <p:spPr>
          <a:xfrm>
            <a:off x="-35123" y="-25908"/>
            <a:ext cx="18358246" cy="10287000"/>
          </a:xfrm>
          <a:prstGeom prst="rect">
            <a:avLst/>
          </a:pr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864A696C-8BEB-C770-D80B-AC1735CE8F97}"/>
              </a:ext>
            </a:extLst>
          </p:cNvPr>
          <p:cNvGrpSpPr/>
          <p:nvPr/>
        </p:nvGrpSpPr>
        <p:grpSpPr>
          <a:xfrm>
            <a:off x="0" y="-1"/>
            <a:ext cx="27825812" cy="41919751"/>
            <a:chOff x="0" y="0"/>
            <a:chExt cx="24384000" cy="1371600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2A49D75A-1040-A750-C441-9273A3A1E92F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sz="3600" dirty="0"/>
            </a:p>
          </p:txBody>
        </p:sp>
      </p:grp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121C08D1-92AE-79AA-8BE9-6CB1949F8C42}"/>
              </a:ext>
            </a:extLst>
          </p:cNvPr>
          <p:cNvSpPr/>
          <p:nvPr/>
        </p:nvSpPr>
        <p:spPr>
          <a:xfrm rot="13500000">
            <a:off x="9642148" y="-3496500"/>
            <a:ext cx="17280000" cy="17280000"/>
          </a:xfrm>
          <a:custGeom>
            <a:avLst/>
            <a:gdLst>
              <a:gd name="csX0" fmla="*/ 4995849 w 6666249"/>
              <a:gd name="csY0" fmla="*/ 3483505 h 6663020"/>
              <a:gd name="csX1" fmla="*/ 6666249 w 6666249"/>
              <a:gd name="csY1" fmla="*/ 3483505 h 6663020"/>
              <a:gd name="csX2" fmla="*/ 6656676 w 6666249"/>
              <a:gd name="csY2" fmla="*/ 3673088 h 6663020"/>
              <a:gd name="csX3" fmla="*/ 3653625 w 6666249"/>
              <a:gd name="csY3" fmla="*/ 6657135 h 6663020"/>
              <a:gd name="csX4" fmla="*/ 3529324 w 6666249"/>
              <a:gd name="csY4" fmla="*/ 6663020 h 6663020"/>
              <a:gd name="csX5" fmla="*/ 3529324 w 6666249"/>
              <a:gd name="csY5" fmla="*/ 4989182 h 6663020"/>
              <a:gd name="csX6" fmla="*/ 3649335 w 6666249"/>
              <a:gd name="csY6" fmla="*/ 4972022 h 6663020"/>
              <a:gd name="csX7" fmla="*/ 4994900 w 6666249"/>
              <a:gd name="csY7" fmla="*/ 3502299 h 6663020"/>
              <a:gd name="csX8" fmla="*/ 0 w 6666249"/>
              <a:gd name="csY8" fmla="*/ 3483505 h 6663020"/>
              <a:gd name="csX9" fmla="*/ 1670400 w 6666249"/>
              <a:gd name="csY9" fmla="*/ 3483505 h 6663020"/>
              <a:gd name="csX10" fmla="*/ 1671349 w 6666249"/>
              <a:gd name="csY10" fmla="*/ 3502299 h 6663020"/>
              <a:gd name="csX11" fmla="*/ 3016914 w 6666249"/>
              <a:gd name="csY11" fmla="*/ 4972022 h 6663020"/>
              <a:gd name="csX12" fmla="*/ 3136924 w 6666249"/>
              <a:gd name="csY12" fmla="*/ 4989182 h 6663020"/>
              <a:gd name="csX13" fmla="*/ 3136924 w 6666249"/>
              <a:gd name="csY13" fmla="*/ 6663020 h 6663020"/>
              <a:gd name="csX14" fmla="*/ 3012624 w 6666249"/>
              <a:gd name="csY14" fmla="*/ 6657135 h 6663020"/>
              <a:gd name="csX15" fmla="*/ 9573 w 6666249"/>
              <a:gd name="csY15" fmla="*/ 3673088 h 6663020"/>
              <a:gd name="csX16" fmla="*/ 3136924 w 6666249"/>
              <a:gd name="csY16" fmla="*/ 0 h 6663020"/>
              <a:gd name="csX17" fmla="*/ 3136924 w 6666249"/>
              <a:gd name="csY17" fmla="*/ 1673930 h 6663020"/>
              <a:gd name="csX18" fmla="*/ 3037436 w 6666249"/>
              <a:gd name="csY18" fmla="*/ 1687200 h 6663020"/>
              <a:gd name="csX19" fmla="*/ 1696661 w 6666249"/>
              <a:gd name="csY19" fmla="*/ 2994867 h 6663020"/>
              <a:gd name="csX20" fmla="*/ 1681973 w 6666249"/>
              <a:gd name="csY20" fmla="*/ 3091105 h 6663020"/>
              <a:gd name="csX21" fmla="*/ 4464 w 6666249"/>
              <a:gd name="csY21" fmla="*/ 3091105 h 6663020"/>
              <a:gd name="csX22" fmla="*/ 9573 w 6666249"/>
              <a:gd name="csY22" fmla="*/ 2989933 h 6663020"/>
              <a:gd name="csX23" fmla="*/ 3012624 w 6666249"/>
              <a:gd name="csY23" fmla="*/ 5885 h 6663020"/>
              <a:gd name="csX24" fmla="*/ 3529324 w 6666249"/>
              <a:gd name="csY24" fmla="*/ 0 h 6663020"/>
              <a:gd name="csX25" fmla="*/ 3653625 w 6666249"/>
              <a:gd name="csY25" fmla="*/ 5885 h 6663020"/>
              <a:gd name="csX26" fmla="*/ 6656676 w 6666249"/>
              <a:gd name="csY26" fmla="*/ 2989933 h 6663020"/>
              <a:gd name="csX27" fmla="*/ 6661785 w 6666249"/>
              <a:gd name="csY27" fmla="*/ 3091105 h 6663020"/>
              <a:gd name="csX28" fmla="*/ 4984275 w 6666249"/>
              <a:gd name="csY28" fmla="*/ 3091105 h 6663020"/>
              <a:gd name="csX29" fmla="*/ 4969587 w 6666249"/>
              <a:gd name="csY29" fmla="*/ 2994867 h 6663020"/>
              <a:gd name="csX30" fmla="*/ 3628812 w 6666249"/>
              <a:gd name="csY30" fmla="*/ 1687200 h 6663020"/>
              <a:gd name="csX31" fmla="*/ 3529324 w 6666249"/>
              <a:gd name="csY31" fmla="*/ 1673930 h 66630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6666249" h="6663020">
                <a:moveTo>
                  <a:pt x="4995849" y="3483505"/>
                </a:moveTo>
                <a:lnTo>
                  <a:pt x="6666249" y="3483505"/>
                </a:lnTo>
                <a:lnTo>
                  <a:pt x="6656676" y="3673088"/>
                </a:lnTo>
                <a:cubicBezTo>
                  <a:pt x="6496287" y="5252418"/>
                  <a:pt x="5235830" y="6506539"/>
                  <a:pt x="3653625" y="6657135"/>
                </a:cubicBezTo>
                <a:lnTo>
                  <a:pt x="3529324" y="6663020"/>
                </a:lnTo>
                <a:lnTo>
                  <a:pt x="3529324" y="4989182"/>
                </a:lnTo>
                <a:lnTo>
                  <a:pt x="3649335" y="4972022"/>
                </a:lnTo>
                <a:cubicBezTo>
                  <a:pt x="4366063" y="4834694"/>
                  <a:pt x="4920052" y="4239319"/>
                  <a:pt x="4994900" y="3502299"/>
                </a:cubicBezTo>
                <a:close/>
                <a:moveTo>
                  <a:pt x="0" y="3483505"/>
                </a:moveTo>
                <a:lnTo>
                  <a:pt x="1670400" y="3483505"/>
                </a:lnTo>
                <a:lnTo>
                  <a:pt x="1671349" y="3502299"/>
                </a:lnTo>
                <a:cubicBezTo>
                  <a:pt x="1746197" y="4239319"/>
                  <a:pt x="2300186" y="4834694"/>
                  <a:pt x="3016914" y="4972022"/>
                </a:cubicBezTo>
                <a:lnTo>
                  <a:pt x="3136924" y="4989182"/>
                </a:lnTo>
                <a:lnTo>
                  <a:pt x="3136924" y="6663020"/>
                </a:lnTo>
                <a:lnTo>
                  <a:pt x="3012624" y="6657135"/>
                </a:lnTo>
                <a:cubicBezTo>
                  <a:pt x="1430418" y="6506539"/>
                  <a:pt x="169962" y="5252418"/>
                  <a:pt x="9573" y="3673088"/>
                </a:cubicBezTo>
                <a:close/>
                <a:moveTo>
                  <a:pt x="3136924" y="0"/>
                </a:moveTo>
                <a:lnTo>
                  <a:pt x="3136924" y="1673930"/>
                </a:lnTo>
                <a:lnTo>
                  <a:pt x="3037436" y="1687200"/>
                </a:lnTo>
                <a:cubicBezTo>
                  <a:pt x="2365623" y="1807203"/>
                  <a:pt x="1832950" y="2328840"/>
                  <a:pt x="1696661" y="2994867"/>
                </a:cubicBezTo>
                <a:lnTo>
                  <a:pt x="1681973" y="3091105"/>
                </a:lnTo>
                <a:lnTo>
                  <a:pt x="4464" y="3091105"/>
                </a:lnTo>
                <a:lnTo>
                  <a:pt x="9573" y="2989933"/>
                </a:lnTo>
                <a:cubicBezTo>
                  <a:pt x="169962" y="1410603"/>
                  <a:pt x="1430418" y="156481"/>
                  <a:pt x="3012624" y="5885"/>
                </a:cubicBezTo>
                <a:close/>
                <a:moveTo>
                  <a:pt x="3529324" y="0"/>
                </a:moveTo>
                <a:lnTo>
                  <a:pt x="3653625" y="5885"/>
                </a:lnTo>
                <a:cubicBezTo>
                  <a:pt x="5235830" y="156481"/>
                  <a:pt x="6496287" y="1410603"/>
                  <a:pt x="6656676" y="2989933"/>
                </a:cubicBezTo>
                <a:lnTo>
                  <a:pt x="6661785" y="3091105"/>
                </a:lnTo>
                <a:lnTo>
                  <a:pt x="4984275" y="3091105"/>
                </a:lnTo>
                <a:lnTo>
                  <a:pt x="4969587" y="2994867"/>
                </a:lnTo>
                <a:cubicBezTo>
                  <a:pt x="4833299" y="2328840"/>
                  <a:pt x="4300625" y="1807203"/>
                  <a:pt x="3628812" y="1687200"/>
                </a:cubicBezTo>
                <a:lnTo>
                  <a:pt x="3529324" y="1673930"/>
                </a:lnTo>
                <a:close/>
              </a:path>
            </a:pathLst>
          </a:custGeom>
          <a:ln>
            <a:noFill/>
          </a:ln>
          <a:effectLst>
            <a:outerShdw blurRad="482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400" dirty="0">
              <a:solidFill>
                <a:schemeClr val="tx1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C32DFB8-5634-F048-664A-15E30EFFA6E4}"/>
              </a:ext>
            </a:extLst>
          </p:cNvPr>
          <p:cNvSpPr txBox="1"/>
          <p:nvPr/>
        </p:nvSpPr>
        <p:spPr>
          <a:xfrm>
            <a:off x="914400" y="1028700"/>
            <a:ext cx="16783645" cy="97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8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Innovation &amp; Differentiation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F6759E6-96E3-D8E2-59FB-49C4ADFAE0DC}"/>
              </a:ext>
            </a:extLst>
          </p:cNvPr>
          <p:cNvSpPr txBox="1"/>
          <p:nvPr/>
        </p:nvSpPr>
        <p:spPr>
          <a:xfrm>
            <a:off x="-76200" y="4838700"/>
            <a:ext cx="883920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>
              <a:lnSpc>
                <a:spcPts val="3437"/>
              </a:lnSpc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Integrated Chat Assistant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E5A415D-B67C-375B-52E5-6CFAFA890E82}"/>
              </a:ext>
            </a:extLst>
          </p:cNvPr>
          <p:cNvSpPr txBox="1"/>
          <p:nvPr/>
        </p:nvSpPr>
        <p:spPr>
          <a:xfrm>
            <a:off x="1815108" y="5372397"/>
            <a:ext cx="6947892" cy="1449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44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Instant guidance, without needing customer service or manual searching</a:t>
            </a:r>
          </a:p>
        </p:txBody>
      </p:sp>
      <p:sp>
        <p:nvSpPr>
          <p:cNvPr id="14" name="Freeform 21" descr="preencoded.png">
            <a:extLst>
              <a:ext uri="{FF2B5EF4-FFF2-40B4-BE49-F238E27FC236}">
                <a16:creationId xmlns:a16="http://schemas.microsoft.com/office/drawing/2014/main" id="{52EB1EEF-BCF7-774C-E8EF-929FE2853FA4}"/>
              </a:ext>
            </a:extLst>
          </p:cNvPr>
          <p:cNvSpPr/>
          <p:nvPr/>
        </p:nvSpPr>
        <p:spPr>
          <a:xfrm>
            <a:off x="10515600" y="4305300"/>
            <a:ext cx="2520000" cy="2520000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063" b="-1063"/>
            </a:stretch>
          </a:blipFill>
        </p:spPr>
        <p:txBody>
          <a:bodyPr/>
          <a:lstStyle/>
          <a:p>
            <a:endParaRPr lang="en-MY" sz="2000"/>
          </a:p>
        </p:txBody>
      </p:sp>
    </p:spTree>
    <p:extLst>
      <p:ext uri="{BB962C8B-B14F-4D97-AF65-F5344CB8AC3E}">
        <p14:creationId xmlns:p14="http://schemas.microsoft.com/office/powerpoint/2010/main" val="416568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C5F4A-7B7A-711C-CB0C-A8EBE15CB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836365-2F59-8725-5EEA-017CE247A19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0F6BAF4E-8817-607A-C9FF-4647B3F2180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1BD7425-16D5-B892-1880-FB1FE1D4424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87ECD2-4A2D-6534-8C3B-7E62E4107DE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2496AD3-F395-3366-9960-ABFAFB8A6A20}"/>
              </a:ext>
            </a:extLst>
          </p:cNvPr>
          <p:cNvSpPr txBox="1"/>
          <p:nvPr/>
        </p:nvSpPr>
        <p:spPr>
          <a:xfrm>
            <a:off x="876701" y="1257300"/>
            <a:ext cx="10477099" cy="200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0"/>
              </a:lnSpc>
            </a:pPr>
            <a:r>
              <a:rPr lang="en-US" sz="8800" dirty="0">
                <a:solidFill>
                  <a:srgbClr val="FFFFFF"/>
                </a:solidFill>
                <a:latin typeface="Nunito Bold" panose="02010600030101010101" charset="0"/>
                <a:ea typeface="Arimo"/>
                <a:cs typeface="Aptos Serif" panose="02020604070405020304" pitchFamily="18" charset="0"/>
                <a:sym typeface="Arimo"/>
              </a:rPr>
              <a:t>Future Plan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7ACD2E2-575F-A1B3-ADDB-03D337E34CA1}"/>
              </a:ext>
            </a:extLst>
          </p:cNvPr>
          <p:cNvSpPr txBox="1"/>
          <p:nvPr/>
        </p:nvSpPr>
        <p:spPr>
          <a:xfrm>
            <a:off x="888732" y="3314700"/>
            <a:ext cx="16332467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MY" sz="36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WhatsApp Integration</a:t>
            </a:r>
          </a:p>
          <a:p>
            <a:r>
              <a:rPr lang="en-MY" sz="36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	AI-powered chat assistance directly through WhatsApp to improve 	communication and response speed.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MY" sz="36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Virtual Tours</a:t>
            </a:r>
          </a:p>
          <a:p>
            <a:r>
              <a:rPr lang="en-MY" sz="36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	360° immersive property views to allow users to explore rooms and units 	remotely with ease.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MY" sz="36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Payment Gateway</a:t>
            </a:r>
          </a:p>
          <a:p>
            <a:r>
              <a:rPr lang="en-MY" sz="36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	A secure and seamless payment system that supports booking deposits for 	faster confirmations.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MY" sz="36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Expand Coverage</a:t>
            </a:r>
          </a:p>
          <a:p>
            <a:r>
              <a:rPr lang="en-MY" sz="36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	Gradually expanding our platform to Penang, Johor Bahru, and eventually all </a:t>
            </a:r>
            <a:r>
              <a:rPr lang="en-MY" sz="360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	of Malaysia</a:t>
            </a:r>
            <a:r>
              <a:rPr lang="en-MY" sz="36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.</a:t>
            </a:r>
          </a:p>
          <a:p>
            <a:pPr algn="l"/>
            <a:endParaRPr lang="en-US" sz="3600" dirty="0">
              <a:solidFill>
                <a:srgbClr val="FFFFFF"/>
              </a:solidFill>
              <a:latin typeface="PT Sans" panose="020B0503020203020204" pitchFamily="34" charset="0"/>
              <a:ea typeface="Aptos"/>
              <a:cs typeface="Aptos Serif" panose="02020604070405020304" pitchFamily="18" charset="0"/>
              <a:sym typeface="Aptos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F511E263-B35C-9E1D-4F4D-EEC322142B49}"/>
              </a:ext>
            </a:extLst>
          </p:cNvPr>
          <p:cNvGrpSpPr>
            <a:grpSpLocks noChangeAspect="1"/>
          </p:cNvGrpSpPr>
          <p:nvPr/>
        </p:nvGrpSpPr>
        <p:grpSpPr>
          <a:xfrm>
            <a:off x="-76200" y="-266700"/>
            <a:ext cx="18288000" cy="2051149"/>
            <a:chOff x="0" y="0"/>
            <a:chExt cx="24384000" cy="2734865"/>
          </a:xfrm>
        </p:grpSpPr>
        <p:sp>
          <p:nvSpPr>
            <p:cNvPr id="13" name="Freeform 7" descr="preencoded.png">
              <a:extLst>
                <a:ext uri="{FF2B5EF4-FFF2-40B4-BE49-F238E27FC236}">
                  <a16:creationId xmlns:a16="http://schemas.microsoft.com/office/drawing/2014/main" id="{7CD9F088-33A9-AC96-1FA5-B630D2504C43}"/>
                </a:ext>
              </a:extLst>
            </p:cNvPr>
            <p:cNvSpPr/>
            <p:nvPr/>
          </p:nvSpPr>
          <p:spPr>
            <a:xfrm>
              <a:off x="0" y="0"/>
              <a:ext cx="24384000" cy="2734818"/>
            </a:xfrm>
            <a:custGeom>
              <a:avLst/>
              <a:gdLst/>
              <a:ahLst/>
              <a:cxnLst/>
              <a:rect l="l" t="t" r="r" b="b"/>
              <a:pathLst>
                <a:path w="24384000" h="2734818">
                  <a:moveTo>
                    <a:pt x="0" y="0"/>
                  </a:moveTo>
                  <a:lnTo>
                    <a:pt x="24384000" y="0"/>
                  </a:lnTo>
                  <a:lnTo>
                    <a:pt x="24384000" y="2734818"/>
                  </a:lnTo>
                  <a:lnTo>
                    <a:pt x="0" y="273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" r="-79" b="-1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19928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6701" y="938722"/>
            <a:ext cx="10477099" cy="209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0"/>
              </a:lnSpc>
            </a:pPr>
            <a:r>
              <a:rPr lang="en-US" sz="12000" dirty="0">
                <a:solidFill>
                  <a:srgbClr val="FFFFFF"/>
                </a:solidFill>
                <a:latin typeface="Aptos Serif" panose="02020604070405020304" pitchFamily="18" charset="0"/>
                <a:ea typeface="Arimo"/>
                <a:cs typeface="Aptos Serif" panose="02020604070405020304" pitchFamily="18" charset="0"/>
                <a:sym typeface="Arimo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8733" y="3437334"/>
            <a:ext cx="9977786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Klang Valley </a:t>
            </a:r>
            <a:r>
              <a:rPr lang="en-US" sz="4000" dirty="0" err="1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HomeRent</a:t>
            </a:r>
            <a:r>
              <a:rPr lang="en-US" sz="4000" dirty="0">
                <a:solidFill>
                  <a:srgbClr val="FFFFFF"/>
                </a:solidFill>
                <a:latin typeface="PT Sans" panose="020B0503020203020204" pitchFamily="34" charset="0"/>
                <a:ea typeface="Aptos"/>
                <a:cs typeface="Aptos Serif" panose="02020604070405020304" pitchFamily="18" charset="0"/>
                <a:sym typeface="Aptos"/>
              </a:rPr>
              <a:t> offers reliable and user-friendly platform in Klang Valley, helping all Malaysian find suitable rental rooms with clear listings, smart filters and direct agent contact.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69491" y="1638449"/>
            <a:ext cx="9335691" cy="264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The Challenge: Navigating Klang Valley’s Rental 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62800" y="4605526"/>
            <a:ext cx="5470942" cy="2210991"/>
            <a:chOff x="0" y="0"/>
            <a:chExt cx="6818402" cy="2947988"/>
          </a:xfrm>
        </p:grpSpPr>
        <p:sp>
          <p:nvSpPr>
            <p:cNvPr id="10" name="Freeform 10"/>
            <p:cNvSpPr/>
            <p:nvPr/>
          </p:nvSpPr>
          <p:spPr>
            <a:xfrm>
              <a:off x="23749" y="23876"/>
              <a:ext cx="6770751" cy="2900299"/>
            </a:xfrm>
            <a:custGeom>
              <a:avLst/>
              <a:gdLst/>
              <a:ahLst/>
              <a:cxnLst/>
              <a:rect l="l" t="t" r="r" b="b"/>
              <a:pathLst>
                <a:path w="6770751" h="2900299">
                  <a:moveTo>
                    <a:pt x="0" y="598424"/>
                  </a:moveTo>
                  <a:cubicBezTo>
                    <a:pt x="0" y="267843"/>
                    <a:pt x="270383" y="0"/>
                    <a:pt x="604012" y="0"/>
                  </a:cubicBezTo>
                  <a:lnTo>
                    <a:pt x="6166739" y="0"/>
                  </a:lnTo>
                  <a:cubicBezTo>
                    <a:pt x="6500368" y="0"/>
                    <a:pt x="6770751" y="267970"/>
                    <a:pt x="6770751" y="598424"/>
                  </a:cubicBezTo>
                  <a:lnTo>
                    <a:pt x="6770751" y="2301875"/>
                  </a:lnTo>
                  <a:cubicBezTo>
                    <a:pt x="6770751" y="2632456"/>
                    <a:pt x="6500368" y="2900299"/>
                    <a:pt x="6166739" y="2900299"/>
                  </a:cubicBezTo>
                  <a:lnTo>
                    <a:pt x="604139" y="2900299"/>
                  </a:lnTo>
                  <a:cubicBezTo>
                    <a:pt x="270510" y="2900299"/>
                    <a:pt x="127" y="2632329"/>
                    <a:pt x="127" y="2301875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818376" cy="2948051"/>
            </a:xfrm>
            <a:custGeom>
              <a:avLst/>
              <a:gdLst/>
              <a:ahLst/>
              <a:cxnLst/>
              <a:rect l="l" t="t" r="r" b="b"/>
              <a:pathLst>
                <a:path w="6818376" h="2948051">
                  <a:moveTo>
                    <a:pt x="0" y="622300"/>
                  </a:moveTo>
                  <a:cubicBezTo>
                    <a:pt x="0" y="278384"/>
                    <a:pt x="281305" y="0"/>
                    <a:pt x="627888" y="0"/>
                  </a:cubicBezTo>
                  <a:lnTo>
                    <a:pt x="6190488" y="0"/>
                  </a:lnTo>
                  <a:lnTo>
                    <a:pt x="6190488" y="23749"/>
                  </a:lnTo>
                  <a:lnTo>
                    <a:pt x="6190488" y="0"/>
                  </a:lnTo>
                  <a:cubicBezTo>
                    <a:pt x="6537071" y="0"/>
                    <a:pt x="6818376" y="278384"/>
                    <a:pt x="6818376" y="622300"/>
                  </a:cubicBezTo>
                  <a:lnTo>
                    <a:pt x="6794500" y="622300"/>
                  </a:lnTo>
                  <a:lnTo>
                    <a:pt x="6818376" y="622300"/>
                  </a:lnTo>
                  <a:lnTo>
                    <a:pt x="6818376" y="2325751"/>
                  </a:lnTo>
                  <a:lnTo>
                    <a:pt x="6794500" y="2325751"/>
                  </a:lnTo>
                  <a:lnTo>
                    <a:pt x="6818376" y="2325751"/>
                  </a:lnTo>
                  <a:cubicBezTo>
                    <a:pt x="6818376" y="2669667"/>
                    <a:pt x="6537071" y="2948051"/>
                    <a:pt x="6190488" y="2948051"/>
                  </a:cubicBezTo>
                  <a:lnTo>
                    <a:pt x="6190488" y="2924175"/>
                  </a:lnTo>
                  <a:lnTo>
                    <a:pt x="6190488" y="2948051"/>
                  </a:lnTo>
                  <a:lnTo>
                    <a:pt x="627888" y="2948051"/>
                  </a:lnTo>
                  <a:lnTo>
                    <a:pt x="627888" y="2924175"/>
                  </a:lnTo>
                  <a:lnTo>
                    <a:pt x="627888" y="2948051"/>
                  </a:lnTo>
                  <a:cubicBezTo>
                    <a:pt x="281305" y="2948051"/>
                    <a:pt x="0" y="2669540"/>
                    <a:pt x="0" y="2325751"/>
                  </a:cubicBezTo>
                  <a:lnTo>
                    <a:pt x="0" y="622300"/>
                  </a:lnTo>
                  <a:lnTo>
                    <a:pt x="23749" y="622300"/>
                  </a:lnTo>
                  <a:lnTo>
                    <a:pt x="0" y="622300"/>
                  </a:lnTo>
                  <a:moveTo>
                    <a:pt x="47625" y="622300"/>
                  </a:moveTo>
                  <a:lnTo>
                    <a:pt x="47625" y="2325751"/>
                  </a:lnTo>
                  <a:lnTo>
                    <a:pt x="23749" y="2325751"/>
                  </a:lnTo>
                  <a:lnTo>
                    <a:pt x="47625" y="2325751"/>
                  </a:lnTo>
                  <a:cubicBezTo>
                    <a:pt x="47625" y="2642870"/>
                    <a:pt x="307213" y="2900426"/>
                    <a:pt x="627888" y="2900426"/>
                  </a:cubicBezTo>
                  <a:lnTo>
                    <a:pt x="6190488" y="2900426"/>
                  </a:lnTo>
                  <a:cubicBezTo>
                    <a:pt x="6511163" y="2900426"/>
                    <a:pt x="6770751" y="2642997"/>
                    <a:pt x="6770751" y="2325751"/>
                  </a:cubicBezTo>
                  <a:lnTo>
                    <a:pt x="6770751" y="622300"/>
                  </a:lnTo>
                  <a:cubicBezTo>
                    <a:pt x="6770751" y="305181"/>
                    <a:pt x="6511163" y="47625"/>
                    <a:pt x="6190488" y="47625"/>
                  </a:cubicBezTo>
                  <a:lnTo>
                    <a:pt x="627888" y="47625"/>
                  </a:lnTo>
                  <a:lnTo>
                    <a:pt x="627888" y="23749"/>
                  </a:lnTo>
                  <a:lnTo>
                    <a:pt x="627888" y="47625"/>
                  </a:lnTo>
                  <a:cubicBezTo>
                    <a:pt x="307213" y="47625"/>
                    <a:pt x="47625" y="305054"/>
                    <a:pt x="47625" y="62230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31937" y="4899089"/>
            <a:ext cx="5300440" cy="1620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3000" b="1" u="sng" dirty="0">
                <a:solidFill>
                  <a:srgbClr val="D6E5EF"/>
                </a:solidFill>
                <a:latin typeface="Lora Bold"/>
                <a:ea typeface="Lora Bold"/>
                <a:cs typeface="Lora Bold"/>
                <a:sym typeface="Lora Bold"/>
              </a:rPr>
              <a:t>Fragmented Listings</a:t>
            </a:r>
          </a:p>
          <a:p>
            <a:pPr algn="l"/>
            <a:r>
              <a:rPr lang="en-US" sz="2650" dirty="0">
                <a:solidFill>
                  <a:srgbClr val="D6E5EF"/>
                </a:solidFill>
                <a:latin typeface="PT Sans" panose="020B0503020203020204" pitchFamily="34" charset="0"/>
                <a:ea typeface="Aptos"/>
                <a:cs typeface="Aptos"/>
                <a:sym typeface="Aptos"/>
              </a:rPr>
              <a:t>Dispersed across various platforms, making a comprehensive search difficult and time-consuming.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162800" y="7011404"/>
            <a:ext cx="10769318" cy="1684585"/>
            <a:chOff x="0" y="0"/>
            <a:chExt cx="13944782" cy="2246113"/>
          </a:xfrm>
        </p:grpSpPr>
        <p:sp>
          <p:nvSpPr>
            <p:cNvPr id="14" name="Freeform 14"/>
            <p:cNvSpPr/>
            <p:nvPr/>
          </p:nvSpPr>
          <p:spPr>
            <a:xfrm>
              <a:off x="23749" y="23749"/>
              <a:ext cx="13897229" cy="2198497"/>
            </a:xfrm>
            <a:custGeom>
              <a:avLst/>
              <a:gdLst/>
              <a:ahLst/>
              <a:cxnLst/>
              <a:rect l="l" t="t" r="r" b="b"/>
              <a:pathLst>
                <a:path w="13897229" h="2198497">
                  <a:moveTo>
                    <a:pt x="0" y="453644"/>
                  </a:moveTo>
                  <a:cubicBezTo>
                    <a:pt x="0" y="203073"/>
                    <a:pt x="206756" y="0"/>
                    <a:pt x="461899" y="0"/>
                  </a:cubicBezTo>
                  <a:lnTo>
                    <a:pt x="13435330" y="0"/>
                  </a:lnTo>
                  <a:cubicBezTo>
                    <a:pt x="13690473" y="0"/>
                    <a:pt x="13897229" y="203073"/>
                    <a:pt x="13897229" y="453644"/>
                  </a:cubicBezTo>
                  <a:lnTo>
                    <a:pt x="13897229" y="1744853"/>
                  </a:lnTo>
                  <a:cubicBezTo>
                    <a:pt x="13897229" y="1995424"/>
                    <a:pt x="13690473" y="2198497"/>
                    <a:pt x="13435330" y="2198497"/>
                  </a:cubicBezTo>
                  <a:lnTo>
                    <a:pt x="461899" y="2198497"/>
                  </a:lnTo>
                  <a:cubicBezTo>
                    <a:pt x="206756" y="2198497"/>
                    <a:pt x="0" y="1995424"/>
                    <a:pt x="0" y="1744853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3944727" cy="2245995"/>
            </a:xfrm>
            <a:custGeom>
              <a:avLst/>
              <a:gdLst/>
              <a:ahLst/>
              <a:cxnLst/>
              <a:rect l="l" t="t" r="r" b="b"/>
              <a:pathLst>
                <a:path w="13944727" h="2245995">
                  <a:moveTo>
                    <a:pt x="0" y="477393"/>
                  </a:moveTo>
                  <a:cubicBezTo>
                    <a:pt x="0" y="213360"/>
                    <a:pt x="217805" y="0"/>
                    <a:pt x="485648" y="0"/>
                  </a:cubicBezTo>
                  <a:lnTo>
                    <a:pt x="13459079" y="0"/>
                  </a:lnTo>
                  <a:lnTo>
                    <a:pt x="13459079" y="23749"/>
                  </a:lnTo>
                  <a:lnTo>
                    <a:pt x="13459079" y="0"/>
                  </a:lnTo>
                  <a:cubicBezTo>
                    <a:pt x="13726922" y="0"/>
                    <a:pt x="13944727" y="213360"/>
                    <a:pt x="13944727" y="477393"/>
                  </a:cubicBezTo>
                  <a:lnTo>
                    <a:pt x="13920851" y="477393"/>
                  </a:lnTo>
                  <a:lnTo>
                    <a:pt x="13944727" y="477393"/>
                  </a:lnTo>
                  <a:lnTo>
                    <a:pt x="13944727" y="1768602"/>
                  </a:lnTo>
                  <a:lnTo>
                    <a:pt x="13920851" y="1768602"/>
                  </a:lnTo>
                  <a:lnTo>
                    <a:pt x="13944727" y="1768602"/>
                  </a:lnTo>
                  <a:cubicBezTo>
                    <a:pt x="13944727" y="2032635"/>
                    <a:pt x="13726922" y="2245995"/>
                    <a:pt x="13459079" y="2245995"/>
                  </a:cubicBezTo>
                  <a:lnTo>
                    <a:pt x="13459079" y="2222119"/>
                  </a:lnTo>
                  <a:lnTo>
                    <a:pt x="13459079" y="2245995"/>
                  </a:lnTo>
                  <a:lnTo>
                    <a:pt x="485648" y="2245995"/>
                  </a:lnTo>
                  <a:lnTo>
                    <a:pt x="485648" y="2222119"/>
                  </a:lnTo>
                  <a:lnTo>
                    <a:pt x="485648" y="2245995"/>
                  </a:lnTo>
                  <a:cubicBezTo>
                    <a:pt x="217805" y="2246122"/>
                    <a:pt x="0" y="2032762"/>
                    <a:pt x="0" y="1768602"/>
                  </a:cubicBezTo>
                  <a:lnTo>
                    <a:pt x="0" y="477393"/>
                  </a:lnTo>
                  <a:lnTo>
                    <a:pt x="23749" y="477393"/>
                  </a:lnTo>
                  <a:lnTo>
                    <a:pt x="0" y="477393"/>
                  </a:lnTo>
                  <a:moveTo>
                    <a:pt x="47625" y="477393"/>
                  </a:moveTo>
                  <a:lnTo>
                    <a:pt x="47625" y="1768602"/>
                  </a:lnTo>
                  <a:lnTo>
                    <a:pt x="23749" y="1768602"/>
                  </a:lnTo>
                  <a:lnTo>
                    <a:pt x="47625" y="1768602"/>
                  </a:lnTo>
                  <a:cubicBezTo>
                    <a:pt x="47625" y="2005584"/>
                    <a:pt x="243332" y="2198370"/>
                    <a:pt x="485648" y="2198370"/>
                  </a:cubicBezTo>
                  <a:lnTo>
                    <a:pt x="13459079" y="2198370"/>
                  </a:lnTo>
                  <a:cubicBezTo>
                    <a:pt x="13701395" y="2198370"/>
                    <a:pt x="13897102" y="2005584"/>
                    <a:pt x="13897102" y="1768602"/>
                  </a:cubicBezTo>
                  <a:lnTo>
                    <a:pt x="13897102" y="477393"/>
                  </a:lnTo>
                  <a:cubicBezTo>
                    <a:pt x="13897102" y="240411"/>
                    <a:pt x="13701395" y="47625"/>
                    <a:pt x="13459079" y="47625"/>
                  </a:cubicBezTo>
                  <a:lnTo>
                    <a:pt x="485648" y="47625"/>
                  </a:lnTo>
                  <a:lnTo>
                    <a:pt x="485648" y="23749"/>
                  </a:lnTo>
                  <a:lnTo>
                    <a:pt x="485648" y="47625"/>
                  </a:lnTo>
                  <a:cubicBezTo>
                    <a:pt x="243332" y="47625"/>
                    <a:pt x="47625" y="240411"/>
                    <a:pt x="47625" y="477393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18336" y="4577814"/>
            <a:ext cx="5113801" cy="2210991"/>
            <a:chOff x="0" y="0"/>
            <a:chExt cx="6818402" cy="2947988"/>
          </a:xfrm>
        </p:grpSpPr>
        <p:sp>
          <p:nvSpPr>
            <p:cNvPr id="17" name="Freeform 17"/>
            <p:cNvSpPr/>
            <p:nvPr/>
          </p:nvSpPr>
          <p:spPr>
            <a:xfrm>
              <a:off x="23749" y="23876"/>
              <a:ext cx="6770751" cy="2900299"/>
            </a:xfrm>
            <a:custGeom>
              <a:avLst/>
              <a:gdLst/>
              <a:ahLst/>
              <a:cxnLst/>
              <a:rect l="l" t="t" r="r" b="b"/>
              <a:pathLst>
                <a:path w="6770751" h="2900299">
                  <a:moveTo>
                    <a:pt x="0" y="598424"/>
                  </a:moveTo>
                  <a:cubicBezTo>
                    <a:pt x="0" y="267843"/>
                    <a:pt x="270383" y="0"/>
                    <a:pt x="604012" y="0"/>
                  </a:cubicBezTo>
                  <a:lnTo>
                    <a:pt x="6166739" y="0"/>
                  </a:lnTo>
                  <a:cubicBezTo>
                    <a:pt x="6500368" y="0"/>
                    <a:pt x="6770751" y="267970"/>
                    <a:pt x="6770751" y="598424"/>
                  </a:cubicBezTo>
                  <a:lnTo>
                    <a:pt x="6770751" y="2301875"/>
                  </a:lnTo>
                  <a:cubicBezTo>
                    <a:pt x="6770751" y="2632456"/>
                    <a:pt x="6500368" y="2900299"/>
                    <a:pt x="6166739" y="2900299"/>
                  </a:cubicBezTo>
                  <a:lnTo>
                    <a:pt x="604139" y="2900299"/>
                  </a:lnTo>
                  <a:cubicBezTo>
                    <a:pt x="270510" y="2900299"/>
                    <a:pt x="127" y="2632329"/>
                    <a:pt x="127" y="2301875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818376" cy="2948051"/>
            </a:xfrm>
            <a:custGeom>
              <a:avLst/>
              <a:gdLst/>
              <a:ahLst/>
              <a:cxnLst/>
              <a:rect l="l" t="t" r="r" b="b"/>
              <a:pathLst>
                <a:path w="6818376" h="2948051">
                  <a:moveTo>
                    <a:pt x="0" y="622300"/>
                  </a:moveTo>
                  <a:cubicBezTo>
                    <a:pt x="0" y="278384"/>
                    <a:pt x="281305" y="0"/>
                    <a:pt x="627888" y="0"/>
                  </a:cubicBezTo>
                  <a:lnTo>
                    <a:pt x="6190488" y="0"/>
                  </a:lnTo>
                  <a:lnTo>
                    <a:pt x="6190488" y="23749"/>
                  </a:lnTo>
                  <a:lnTo>
                    <a:pt x="6190488" y="0"/>
                  </a:lnTo>
                  <a:cubicBezTo>
                    <a:pt x="6537071" y="0"/>
                    <a:pt x="6818376" y="278384"/>
                    <a:pt x="6818376" y="622300"/>
                  </a:cubicBezTo>
                  <a:lnTo>
                    <a:pt x="6794500" y="622300"/>
                  </a:lnTo>
                  <a:lnTo>
                    <a:pt x="6818376" y="622300"/>
                  </a:lnTo>
                  <a:lnTo>
                    <a:pt x="6818376" y="2325751"/>
                  </a:lnTo>
                  <a:lnTo>
                    <a:pt x="6794500" y="2325751"/>
                  </a:lnTo>
                  <a:lnTo>
                    <a:pt x="6818376" y="2325751"/>
                  </a:lnTo>
                  <a:cubicBezTo>
                    <a:pt x="6818376" y="2669667"/>
                    <a:pt x="6537071" y="2948051"/>
                    <a:pt x="6190488" y="2948051"/>
                  </a:cubicBezTo>
                  <a:lnTo>
                    <a:pt x="6190488" y="2924175"/>
                  </a:lnTo>
                  <a:lnTo>
                    <a:pt x="6190488" y="2948051"/>
                  </a:lnTo>
                  <a:lnTo>
                    <a:pt x="627888" y="2948051"/>
                  </a:lnTo>
                  <a:lnTo>
                    <a:pt x="627888" y="2924175"/>
                  </a:lnTo>
                  <a:lnTo>
                    <a:pt x="627888" y="2948051"/>
                  </a:lnTo>
                  <a:cubicBezTo>
                    <a:pt x="281305" y="2948051"/>
                    <a:pt x="0" y="2669540"/>
                    <a:pt x="0" y="2325751"/>
                  </a:cubicBezTo>
                  <a:lnTo>
                    <a:pt x="0" y="622300"/>
                  </a:lnTo>
                  <a:lnTo>
                    <a:pt x="23749" y="622300"/>
                  </a:lnTo>
                  <a:lnTo>
                    <a:pt x="0" y="622300"/>
                  </a:lnTo>
                  <a:moveTo>
                    <a:pt x="47625" y="622300"/>
                  </a:moveTo>
                  <a:lnTo>
                    <a:pt x="47625" y="2325751"/>
                  </a:lnTo>
                  <a:lnTo>
                    <a:pt x="23749" y="2325751"/>
                  </a:lnTo>
                  <a:lnTo>
                    <a:pt x="47625" y="2325751"/>
                  </a:lnTo>
                  <a:cubicBezTo>
                    <a:pt x="47625" y="2642870"/>
                    <a:pt x="307213" y="2900426"/>
                    <a:pt x="627888" y="2900426"/>
                  </a:cubicBezTo>
                  <a:lnTo>
                    <a:pt x="6190488" y="2900426"/>
                  </a:lnTo>
                  <a:cubicBezTo>
                    <a:pt x="6511163" y="2900426"/>
                    <a:pt x="6770751" y="2642997"/>
                    <a:pt x="6770751" y="2325751"/>
                  </a:cubicBezTo>
                  <a:lnTo>
                    <a:pt x="6770751" y="622300"/>
                  </a:lnTo>
                  <a:cubicBezTo>
                    <a:pt x="6770751" y="305181"/>
                    <a:pt x="6511163" y="47625"/>
                    <a:pt x="6190488" y="47625"/>
                  </a:cubicBezTo>
                  <a:lnTo>
                    <a:pt x="627888" y="47625"/>
                  </a:lnTo>
                  <a:lnTo>
                    <a:pt x="627888" y="23749"/>
                  </a:lnTo>
                  <a:lnTo>
                    <a:pt x="627888" y="47625"/>
                  </a:lnTo>
                  <a:cubicBezTo>
                    <a:pt x="307213" y="47625"/>
                    <a:pt x="47625" y="305054"/>
                    <a:pt x="47625" y="62230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046936" y="4910993"/>
            <a:ext cx="4815420" cy="1620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3000" b="1" u="sng" dirty="0">
                <a:solidFill>
                  <a:srgbClr val="D6E5EF"/>
                </a:solidFill>
                <a:latin typeface="Lora Bold"/>
                <a:ea typeface="Lora Bold"/>
                <a:cs typeface="Lora Bold"/>
                <a:sym typeface="Lora Bold"/>
              </a:rPr>
              <a:t>Lack of Transparency</a:t>
            </a:r>
          </a:p>
          <a:p>
            <a:pPr algn="l"/>
            <a:r>
              <a:rPr lang="en-US" sz="2650" dirty="0">
                <a:solidFill>
                  <a:srgbClr val="D6E5EF"/>
                </a:solidFill>
                <a:latin typeface="PT Sans" panose="020B0503020203020204" pitchFamily="34" charset="0"/>
                <a:ea typeface="Aptos"/>
                <a:cs typeface="Aptos"/>
                <a:sym typeface="Aptos"/>
              </a:rPr>
              <a:t>Inconsistent information, hidden fees, and unreliable landlord communication create distrust.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05688" y="7249457"/>
            <a:ext cx="9829565" cy="121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3000" b="1" u="sng" dirty="0">
                <a:solidFill>
                  <a:srgbClr val="D6E5EF"/>
                </a:solidFill>
                <a:latin typeface="Lora Bold"/>
                <a:ea typeface="Lora Bold"/>
                <a:cs typeface="Lora Bold"/>
                <a:sym typeface="Lora Bold"/>
              </a:rPr>
              <a:t>Inefficient Matching</a:t>
            </a:r>
          </a:p>
          <a:p>
            <a:pPr algn="l"/>
            <a:r>
              <a:rPr lang="en-US" sz="2650" dirty="0">
                <a:solidFill>
                  <a:srgbClr val="D6E5EF"/>
                </a:solidFill>
                <a:latin typeface="PT Sans" panose="020B0503020203020204" pitchFamily="34" charset="0"/>
                <a:ea typeface="Aptos"/>
                <a:cs typeface="Aptos"/>
                <a:sym typeface="Aptos"/>
              </a:rPr>
              <a:t>Difficulty in finding rooms that truly match specific preferences, budget, and lifestyle needs.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1905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0588" y="1028700"/>
            <a:ext cx="9167812" cy="82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66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Who Are We Helping?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68337" y="2600622"/>
            <a:ext cx="1204912" cy="1204913"/>
          </a:xfrm>
          <a:custGeom>
            <a:avLst/>
            <a:gdLst/>
            <a:ahLst/>
            <a:cxnLst/>
            <a:rect l="l" t="t" r="r" b="b"/>
            <a:pathLst>
              <a:path w="1204912" h="1204913">
                <a:moveTo>
                  <a:pt x="0" y="0"/>
                </a:moveTo>
                <a:lnTo>
                  <a:pt x="1204913" y="0"/>
                </a:lnTo>
                <a:lnTo>
                  <a:pt x="1204913" y="1204913"/>
                </a:lnTo>
                <a:lnTo>
                  <a:pt x="0" y="1204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8110" b="-18110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TextBox 10"/>
          <p:cNvSpPr txBox="1"/>
          <p:nvPr/>
        </p:nvSpPr>
        <p:spPr>
          <a:xfrm>
            <a:off x="2033589" y="2639616"/>
            <a:ext cx="2993678" cy="14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449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Students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3587" y="3066306"/>
            <a:ext cx="7110412" cy="173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37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Seeking affordable, convenient housing </a:t>
            </a:r>
          </a:p>
          <a:p>
            <a:pPr algn="l">
              <a:lnSpc>
                <a:spcPts val="3187"/>
              </a:lnSpc>
            </a:pPr>
            <a:r>
              <a:rPr lang="en-US" sz="337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near campuses.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68337" y="4948535"/>
            <a:ext cx="1204912" cy="1204913"/>
          </a:xfrm>
          <a:custGeom>
            <a:avLst/>
            <a:gdLst/>
            <a:ahLst/>
            <a:cxnLst/>
            <a:rect l="l" t="t" r="r" b="b"/>
            <a:pathLst>
              <a:path w="1204912" h="1204913">
                <a:moveTo>
                  <a:pt x="0" y="0"/>
                </a:moveTo>
                <a:lnTo>
                  <a:pt x="1204913" y="0"/>
                </a:lnTo>
                <a:lnTo>
                  <a:pt x="1204913" y="1204913"/>
                </a:lnTo>
                <a:lnTo>
                  <a:pt x="0" y="1204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30" r="-4330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3" name="TextBox 13"/>
          <p:cNvSpPr txBox="1"/>
          <p:nvPr/>
        </p:nvSpPr>
        <p:spPr>
          <a:xfrm>
            <a:off x="2033588" y="5224611"/>
            <a:ext cx="7110411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Young Professionals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33589" y="5644357"/>
            <a:ext cx="9648825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374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Finding well-located rooms close to their </a:t>
            </a:r>
          </a:p>
          <a:p>
            <a:pPr algn="l">
              <a:lnSpc>
                <a:spcPts val="3187"/>
              </a:lnSpc>
            </a:pPr>
            <a:r>
              <a:rPr lang="en-US" sz="3374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workplaces.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668337" y="7463135"/>
            <a:ext cx="1204912" cy="1204912"/>
          </a:xfrm>
          <a:custGeom>
            <a:avLst/>
            <a:gdLst/>
            <a:ahLst/>
            <a:cxnLst/>
            <a:rect l="l" t="t" r="r" b="b"/>
            <a:pathLst>
              <a:path w="1204912" h="1204912">
                <a:moveTo>
                  <a:pt x="0" y="0"/>
                </a:moveTo>
                <a:lnTo>
                  <a:pt x="1204913" y="0"/>
                </a:lnTo>
                <a:lnTo>
                  <a:pt x="1204913" y="1204912"/>
                </a:lnTo>
                <a:lnTo>
                  <a:pt x="0" y="12049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181" r="-118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6" name="TextBox 16"/>
          <p:cNvSpPr txBox="1"/>
          <p:nvPr/>
        </p:nvSpPr>
        <p:spPr>
          <a:xfrm>
            <a:off x="2033588" y="7539336"/>
            <a:ext cx="3910012" cy="45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Expatriates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33589" y="8067129"/>
            <a:ext cx="9648825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37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Requiring furnished, hassle-free living </a:t>
            </a:r>
          </a:p>
          <a:p>
            <a:pPr algn="l">
              <a:lnSpc>
                <a:spcPts val="3187"/>
              </a:lnSpc>
            </a:pPr>
            <a:r>
              <a:rPr lang="en-US" sz="3374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arrangements.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6398" y="1104900"/>
            <a:ext cx="9384804" cy="174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Our Objective: </a:t>
            </a:r>
          </a:p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Simplify Room Rentals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46398" y="3543300"/>
            <a:ext cx="1460897" cy="1753046"/>
            <a:chOff x="0" y="0"/>
            <a:chExt cx="1947863" cy="2337395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947926" cy="2337435"/>
            </a:xfrm>
            <a:custGeom>
              <a:avLst/>
              <a:gdLst/>
              <a:ahLst/>
              <a:cxnLst/>
              <a:rect l="l" t="t" r="r" b="b"/>
              <a:pathLst>
                <a:path w="1947926" h="2337435">
                  <a:moveTo>
                    <a:pt x="0" y="0"/>
                  </a:moveTo>
                  <a:lnTo>
                    <a:pt x="1947926" y="0"/>
                  </a:lnTo>
                  <a:lnTo>
                    <a:pt x="1947926" y="2337435"/>
                  </a:lnTo>
                  <a:lnTo>
                    <a:pt x="0" y="2337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9" r="3" b="-10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99445" y="3886498"/>
            <a:ext cx="12235755" cy="130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Easy Search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To provide an intuitive platform that aggregates 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verified room listings.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46398" y="5409606"/>
            <a:ext cx="1460897" cy="1753046"/>
            <a:chOff x="0" y="0"/>
            <a:chExt cx="1947863" cy="2337395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947926" cy="2337435"/>
            </a:xfrm>
            <a:custGeom>
              <a:avLst/>
              <a:gdLst/>
              <a:ahLst/>
              <a:cxnLst/>
              <a:rect l="l" t="t" r="r" b="b"/>
              <a:pathLst>
                <a:path w="1947926" h="2337435">
                  <a:moveTo>
                    <a:pt x="0" y="0"/>
                  </a:moveTo>
                  <a:lnTo>
                    <a:pt x="1947926" y="0"/>
                  </a:lnTo>
                  <a:lnTo>
                    <a:pt x="1947926" y="2337435"/>
                  </a:lnTo>
                  <a:lnTo>
                    <a:pt x="0" y="2337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09" r="3" b="-10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99445" y="5752357"/>
            <a:ext cx="9416355" cy="130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Enhance Trust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To build a transparent ecosystem for both tenants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and landlords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6398" y="7239298"/>
            <a:ext cx="1460897" cy="1753046"/>
            <a:chOff x="0" y="0"/>
            <a:chExt cx="1947863" cy="233739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947926" cy="2337435"/>
            </a:xfrm>
            <a:custGeom>
              <a:avLst/>
              <a:gdLst/>
              <a:ahLst/>
              <a:cxnLst/>
              <a:rect l="l" t="t" r="r" b="b"/>
              <a:pathLst>
                <a:path w="1947926" h="2337435">
                  <a:moveTo>
                    <a:pt x="0" y="0"/>
                  </a:moveTo>
                  <a:lnTo>
                    <a:pt x="1947926" y="0"/>
                  </a:lnTo>
                  <a:lnTo>
                    <a:pt x="1947926" y="2337435"/>
                  </a:lnTo>
                  <a:lnTo>
                    <a:pt x="0" y="2337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09" r="3" b="-10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99446" y="7505403"/>
            <a:ext cx="13150154" cy="130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Ensure Satisfaction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To make the room rental process a positive and</a:t>
            </a:r>
          </a:p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stress-free experience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6728" y="2400300"/>
            <a:ext cx="9976544" cy="563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54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Why Now? The Driving Force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3682504"/>
            <a:ext cx="10703272" cy="317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7844" lvl="1" indent="-263922" algn="l">
              <a:lnSpc>
                <a:spcPts val="1875"/>
              </a:lnSpc>
              <a:buFont typeface="Arial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Urban Migration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800" y="4017221"/>
            <a:ext cx="98650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D6E5EF"/>
                </a:solidFill>
                <a:latin typeface="PT Sans"/>
                <a:ea typeface="PT Sans"/>
                <a:cs typeface="PT Sans"/>
                <a:sym typeface="PT Sans"/>
              </a:rPr>
              <a:t>Klang Valley's population continues to grow, driving demand for housing</a:t>
            </a: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0" y="5522078"/>
            <a:ext cx="10474672" cy="317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7844" lvl="1" indent="-263922" algn="l">
              <a:lnSpc>
                <a:spcPts val="1875"/>
              </a:lnSpc>
              <a:buFont typeface="Arial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Digital Shift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800" y="5856793"/>
            <a:ext cx="98650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D6E5EF"/>
                </a:solidFill>
                <a:latin typeface="PT Sans"/>
                <a:ea typeface="PT Sans"/>
                <a:cs typeface="PT Sans"/>
                <a:sym typeface="PT Sans"/>
              </a:rPr>
              <a:t>Increasing reliance on online platforms for everyday needs, including housing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600" y="7315903"/>
            <a:ext cx="11998672" cy="317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7844" lvl="1" indent="-263922" algn="l">
              <a:lnSpc>
                <a:spcPts val="1875"/>
              </a:lnSpc>
              <a:buFont typeface="Arial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Market Gaps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2928" y="7726819"/>
            <a:ext cx="951934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DEEBF7"/>
                </a:solidFill>
                <a:latin typeface="PT Sans"/>
                <a:ea typeface="PT Sans"/>
                <a:cs typeface="PT Sans"/>
                <a:sym typeface="PT Sans"/>
              </a:rPr>
              <a:t>Existing platforms often lack specific features tailored to room rentals in </a:t>
            </a: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Malaysia.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556286" y="-10886"/>
            <a:ext cx="9636714" cy="10287029"/>
            <a:chOff x="705461" y="0"/>
            <a:chExt cx="10453902" cy="1115936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705461" y="0"/>
              <a:ext cx="10453902" cy="11159363"/>
            </a:xfrm>
            <a:custGeom>
              <a:avLst/>
              <a:gdLst/>
              <a:ahLst/>
              <a:cxnLst/>
              <a:rect l="l" t="t" r="r" b="b"/>
              <a:pathLst>
                <a:path w="11159363" h="11159363">
                  <a:moveTo>
                    <a:pt x="0" y="0"/>
                  </a:moveTo>
                  <a:lnTo>
                    <a:pt x="11159363" y="0"/>
                  </a:lnTo>
                  <a:lnTo>
                    <a:pt x="11159363" y="11159363"/>
                  </a:lnTo>
                  <a:lnTo>
                    <a:pt x="0" y="11159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74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81000" y="237877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43800" y="419100"/>
            <a:ext cx="10277675" cy="178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250" b="1" u="sng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The Klang Valley </a:t>
            </a:r>
            <a:r>
              <a:rPr lang="en-US" sz="6250" b="1" u="sng" dirty="0" err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HomeRent</a:t>
            </a:r>
            <a:r>
              <a:rPr lang="en-US" sz="6250" b="1" u="sng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3801" y="2552700"/>
            <a:ext cx="6169367" cy="50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 algn="l">
              <a:lnSpc>
                <a:spcPts val="3437"/>
              </a:lnSpc>
              <a:buFont typeface="Arial" panose="020B0604020202020204" pitchFamily="34" charset="0"/>
              <a:buChar char="•"/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Frontend Excellence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43801" y="3040509"/>
            <a:ext cx="10277674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Fast deployment via </a:t>
            </a:r>
            <a:r>
              <a:rPr lang="en-US" sz="3500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Vercel</a:t>
            </a:r>
            <a:r>
              <a:rPr lang="en-US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, built with Typescript/JavaScript for a luxury user experience.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43801" y="4360898"/>
            <a:ext cx="6169367" cy="50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 algn="l">
              <a:lnSpc>
                <a:spcPts val="3437"/>
              </a:lnSpc>
              <a:buFont typeface="Arial" panose="020B0604020202020204" pitchFamily="34" charset="0"/>
              <a:buChar char="•"/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Core AI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43800" y="4744141"/>
            <a:ext cx="12130249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MY" sz="3500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JamAi</a:t>
            </a:r>
            <a:r>
              <a:rPr lang="en-MY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Base (Proprietary AI Chat Assistant) providing instantaneous, localized answers in English and Malay.</a:t>
            </a:r>
            <a:endParaRPr lang="en-US" sz="3500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43801" y="5998394"/>
            <a:ext cx="10023674" cy="500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l">
              <a:lnSpc>
                <a:spcPts val="3437"/>
              </a:lnSpc>
              <a:buFont typeface="Arial" panose="020B0604020202020204" pitchFamily="34" charset="0"/>
              <a:buChar char="•"/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Backend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43801" y="6404159"/>
            <a:ext cx="1063327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Resilient and fast data management using a hybrid database (Neon PostgreSQL &amp; MySQL).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6B57018B-D923-5C4A-B1A2-E36D75A31E9C}"/>
              </a:ext>
            </a:extLst>
          </p:cNvPr>
          <p:cNvSpPr txBox="1"/>
          <p:nvPr/>
        </p:nvSpPr>
        <p:spPr>
          <a:xfrm>
            <a:off x="7585275" y="7674794"/>
            <a:ext cx="10023674" cy="500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l">
              <a:lnSpc>
                <a:spcPts val="3437"/>
              </a:lnSpc>
              <a:buFont typeface="Arial" panose="020B0604020202020204" pitchFamily="34" charset="0"/>
              <a:buChar char="•"/>
            </a:pPr>
            <a:r>
              <a:rPr lang="en-US" sz="44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Integration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E0537B1C-2B0C-8871-9F05-D229EB368CE5}"/>
              </a:ext>
            </a:extLst>
          </p:cNvPr>
          <p:cNvSpPr txBox="1"/>
          <p:nvPr/>
        </p:nvSpPr>
        <p:spPr>
          <a:xfrm>
            <a:off x="7585275" y="8156759"/>
            <a:ext cx="1023620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MY" sz="35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reliable Python API ensures flawless synchronization between the frontend and powerful backend.</a:t>
            </a:r>
            <a:endParaRPr lang="en-US" sz="3500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40635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88449" y="938053"/>
            <a:ext cx="8642151" cy="16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66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Key Features: </a:t>
            </a:r>
          </a:p>
          <a:p>
            <a:pPr algn="l">
              <a:lnSpc>
                <a:spcPts val="6312"/>
              </a:lnSpc>
            </a:pPr>
            <a:r>
              <a:rPr lang="en-US" sz="7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What We Offer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35530" y="3162300"/>
            <a:ext cx="9556849" cy="1662410"/>
            <a:chOff x="0" y="0"/>
            <a:chExt cx="12742465" cy="2216547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12691618" cy="2165731"/>
            </a:xfrm>
            <a:custGeom>
              <a:avLst/>
              <a:gdLst/>
              <a:ahLst/>
              <a:cxnLst/>
              <a:rect l="l" t="t" r="r" b="b"/>
              <a:pathLst>
                <a:path w="12691618" h="2165731">
                  <a:moveTo>
                    <a:pt x="0" y="243840"/>
                  </a:moveTo>
                  <a:cubicBezTo>
                    <a:pt x="0" y="109220"/>
                    <a:pt x="111252" y="0"/>
                    <a:pt x="248539" y="0"/>
                  </a:cubicBezTo>
                  <a:lnTo>
                    <a:pt x="12443079" y="0"/>
                  </a:lnTo>
                  <a:cubicBezTo>
                    <a:pt x="12580366" y="0"/>
                    <a:pt x="12691618" y="109220"/>
                    <a:pt x="12691618" y="243840"/>
                  </a:cubicBezTo>
                  <a:lnTo>
                    <a:pt x="12691618" y="1921891"/>
                  </a:lnTo>
                  <a:cubicBezTo>
                    <a:pt x="12691618" y="2056511"/>
                    <a:pt x="12580366" y="2165731"/>
                    <a:pt x="12443079" y="2165731"/>
                  </a:cubicBezTo>
                  <a:lnTo>
                    <a:pt x="248539" y="2165731"/>
                  </a:lnTo>
                  <a:cubicBezTo>
                    <a:pt x="111252" y="2165731"/>
                    <a:pt x="0" y="2056511"/>
                    <a:pt x="0" y="1921891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2742418" cy="2216531"/>
            </a:xfrm>
            <a:custGeom>
              <a:avLst/>
              <a:gdLst/>
              <a:ahLst/>
              <a:cxnLst/>
              <a:rect l="l" t="t" r="r" b="b"/>
              <a:pathLst>
                <a:path w="12742418" h="2216531">
                  <a:moveTo>
                    <a:pt x="0" y="269240"/>
                  </a:moveTo>
                  <a:cubicBezTo>
                    <a:pt x="0" y="120142"/>
                    <a:pt x="123063" y="0"/>
                    <a:pt x="273939" y="0"/>
                  </a:cubicBezTo>
                  <a:lnTo>
                    <a:pt x="12468479" y="0"/>
                  </a:lnTo>
                  <a:lnTo>
                    <a:pt x="12468479" y="25400"/>
                  </a:lnTo>
                  <a:lnTo>
                    <a:pt x="12468479" y="0"/>
                  </a:lnTo>
                  <a:cubicBezTo>
                    <a:pt x="12619355" y="0"/>
                    <a:pt x="12742418" y="120142"/>
                    <a:pt x="12742418" y="269240"/>
                  </a:cubicBezTo>
                  <a:lnTo>
                    <a:pt x="12717018" y="269240"/>
                  </a:lnTo>
                  <a:lnTo>
                    <a:pt x="12742418" y="269240"/>
                  </a:lnTo>
                  <a:lnTo>
                    <a:pt x="12742418" y="1947291"/>
                  </a:lnTo>
                  <a:lnTo>
                    <a:pt x="12717018" y="1947291"/>
                  </a:lnTo>
                  <a:lnTo>
                    <a:pt x="12742418" y="1947291"/>
                  </a:lnTo>
                  <a:cubicBezTo>
                    <a:pt x="12742418" y="2096389"/>
                    <a:pt x="12619355" y="2216531"/>
                    <a:pt x="12468479" y="2216531"/>
                  </a:cubicBezTo>
                  <a:lnTo>
                    <a:pt x="12468479" y="2191131"/>
                  </a:lnTo>
                  <a:lnTo>
                    <a:pt x="12468479" y="2216531"/>
                  </a:lnTo>
                  <a:lnTo>
                    <a:pt x="273939" y="2216531"/>
                  </a:lnTo>
                  <a:lnTo>
                    <a:pt x="273939" y="2191131"/>
                  </a:lnTo>
                  <a:lnTo>
                    <a:pt x="273939" y="2216531"/>
                  </a:lnTo>
                  <a:cubicBezTo>
                    <a:pt x="123063" y="2216531"/>
                    <a:pt x="0" y="2096516"/>
                    <a:pt x="0" y="194729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947291"/>
                  </a:lnTo>
                  <a:lnTo>
                    <a:pt x="25400" y="1947291"/>
                  </a:lnTo>
                  <a:lnTo>
                    <a:pt x="50800" y="1947291"/>
                  </a:lnTo>
                  <a:cubicBezTo>
                    <a:pt x="50800" y="2067433"/>
                    <a:pt x="150241" y="2165731"/>
                    <a:pt x="273939" y="2165731"/>
                  </a:cubicBezTo>
                  <a:lnTo>
                    <a:pt x="12468479" y="2165731"/>
                  </a:lnTo>
                  <a:cubicBezTo>
                    <a:pt x="12592177" y="2165731"/>
                    <a:pt x="12691618" y="2067433"/>
                    <a:pt x="12691618" y="1947291"/>
                  </a:cubicBezTo>
                  <a:lnTo>
                    <a:pt x="12691618" y="269240"/>
                  </a:lnTo>
                  <a:cubicBezTo>
                    <a:pt x="12691618" y="149098"/>
                    <a:pt x="12592177" y="50800"/>
                    <a:pt x="12468479" y="50800"/>
                  </a:cubicBezTo>
                  <a:lnTo>
                    <a:pt x="273939" y="50800"/>
                  </a:lnTo>
                  <a:lnTo>
                    <a:pt x="273939" y="25400"/>
                  </a:lnTo>
                  <a:lnTo>
                    <a:pt x="273939" y="50800"/>
                  </a:lnTo>
                  <a:cubicBezTo>
                    <a:pt x="150241" y="50800"/>
                    <a:pt x="50800" y="149098"/>
                    <a:pt x="50800" y="269240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16480" y="3162300"/>
            <a:ext cx="152400" cy="1624310"/>
            <a:chOff x="0" y="0"/>
            <a:chExt cx="203200" cy="21657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200" cy="2165731"/>
            </a:xfrm>
            <a:custGeom>
              <a:avLst/>
              <a:gdLst/>
              <a:ahLst/>
              <a:cxnLst/>
              <a:rect l="l" t="t" r="r" b="b"/>
              <a:pathLst>
                <a:path w="203200" h="216573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064131"/>
                  </a:lnTo>
                  <a:cubicBezTo>
                    <a:pt x="203200" y="2120265"/>
                    <a:pt x="157734" y="2165731"/>
                    <a:pt x="101600" y="2165731"/>
                  </a:cubicBezTo>
                  <a:cubicBezTo>
                    <a:pt x="45466" y="2165731"/>
                    <a:pt x="0" y="2120265"/>
                    <a:pt x="0" y="2064131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564890" y="3581430"/>
            <a:ext cx="10304663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4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Advanced Search Filters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9931" y="4039790"/>
            <a:ext cx="878234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Location, budget, amenities, </a:t>
            </a:r>
            <a:r>
              <a:rPr lang="en-US" sz="3200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flatmates</a:t>
            </a: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135530" y="5067300"/>
            <a:ext cx="9556849" cy="1684151"/>
            <a:chOff x="0" y="0"/>
            <a:chExt cx="12742465" cy="2216547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12691618" cy="2165731"/>
            </a:xfrm>
            <a:custGeom>
              <a:avLst/>
              <a:gdLst/>
              <a:ahLst/>
              <a:cxnLst/>
              <a:rect l="l" t="t" r="r" b="b"/>
              <a:pathLst>
                <a:path w="12691618" h="2165731">
                  <a:moveTo>
                    <a:pt x="0" y="243840"/>
                  </a:moveTo>
                  <a:cubicBezTo>
                    <a:pt x="0" y="109220"/>
                    <a:pt x="111252" y="0"/>
                    <a:pt x="248539" y="0"/>
                  </a:cubicBezTo>
                  <a:lnTo>
                    <a:pt x="12443079" y="0"/>
                  </a:lnTo>
                  <a:cubicBezTo>
                    <a:pt x="12580366" y="0"/>
                    <a:pt x="12691618" y="109220"/>
                    <a:pt x="12691618" y="243840"/>
                  </a:cubicBezTo>
                  <a:lnTo>
                    <a:pt x="12691618" y="1921891"/>
                  </a:lnTo>
                  <a:cubicBezTo>
                    <a:pt x="12691618" y="2056511"/>
                    <a:pt x="12580366" y="2165731"/>
                    <a:pt x="12443079" y="2165731"/>
                  </a:cubicBezTo>
                  <a:lnTo>
                    <a:pt x="248539" y="2165731"/>
                  </a:lnTo>
                  <a:cubicBezTo>
                    <a:pt x="111252" y="2165731"/>
                    <a:pt x="0" y="2056511"/>
                    <a:pt x="0" y="1921891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2742418" cy="2216531"/>
            </a:xfrm>
            <a:custGeom>
              <a:avLst/>
              <a:gdLst/>
              <a:ahLst/>
              <a:cxnLst/>
              <a:rect l="l" t="t" r="r" b="b"/>
              <a:pathLst>
                <a:path w="12742418" h="2216531">
                  <a:moveTo>
                    <a:pt x="0" y="269240"/>
                  </a:moveTo>
                  <a:cubicBezTo>
                    <a:pt x="0" y="120142"/>
                    <a:pt x="123063" y="0"/>
                    <a:pt x="273939" y="0"/>
                  </a:cubicBezTo>
                  <a:lnTo>
                    <a:pt x="12468479" y="0"/>
                  </a:lnTo>
                  <a:lnTo>
                    <a:pt x="12468479" y="25400"/>
                  </a:lnTo>
                  <a:lnTo>
                    <a:pt x="12468479" y="0"/>
                  </a:lnTo>
                  <a:cubicBezTo>
                    <a:pt x="12619355" y="0"/>
                    <a:pt x="12742418" y="120142"/>
                    <a:pt x="12742418" y="269240"/>
                  </a:cubicBezTo>
                  <a:lnTo>
                    <a:pt x="12717018" y="269240"/>
                  </a:lnTo>
                  <a:lnTo>
                    <a:pt x="12742418" y="269240"/>
                  </a:lnTo>
                  <a:lnTo>
                    <a:pt x="12742418" y="1947291"/>
                  </a:lnTo>
                  <a:lnTo>
                    <a:pt x="12717018" y="1947291"/>
                  </a:lnTo>
                  <a:lnTo>
                    <a:pt x="12742418" y="1947291"/>
                  </a:lnTo>
                  <a:cubicBezTo>
                    <a:pt x="12742418" y="2096389"/>
                    <a:pt x="12619355" y="2216531"/>
                    <a:pt x="12468479" y="2216531"/>
                  </a:cubicBezTo>
                  <a:lnTo>
                    <a:pt x="12468479" y="2191131"/>
                  </a:lnTo>
                  <a:lnTo>
                    <a:pt x="12468479" y="2216531"/>
                  </a:lnTo>
                  <a:lnTo>
                    <a:pt x="273939" y="2216531"/>
                  </a:lnTo>
                  <a:lnTo>
                    <a:pt x="273939" y="2191131"/>
                  </a:lnTo>
                  <a:lnTo>
                    <a:pt x="273939" y="2216531"/>
                  </a:lnTo>
                  <a:cubicBezTo>
                    <a:pt x="123063" y="2216531"/>
                    <a:pt x="0" y="2096516"/>
                    <a:pt x="0" y="194729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947291"/>
                  </a:lnTo>
                  <a:lnTo>
                    <a:pt x="25400" y="1947291"/>
                  </a:lnTo>
                  <a:lnTo>
                    <a:pt x="50800" y="1947291"/>
                  </a:lnTo>
                  <a:cubicBezTo>
                    <a:pt x="50800" y="2067433"/>
                    <a:pt x="150241" y="2165731"/>
                    <a:pt x="273939" y="2165731"/>
                  </a:cubicBezTo>
                  <a:lnTo>
                    <a:pt x="12468479" y="2165731"/>
                  </a:lnTo>
                  <a:cubicBezTo>
                    <a:pt x="12592177" y="2165731"/>
                    <a:pt x="12691618" y="2067433"/>
                    <a:pt x="12691618" y="1947291"/>
                  </a:cubicBezTo>
                  <a:lnTo>
                    <a:pt x="12691618" y="269240"/>
                  </a:lnTo>
                  <a:cubicBezTo>
                    <a:pt x="12691618" y="149098"/>
                    <a:pt x="12592177" y="50800"/>
                    <a:pt x="12468479" y="50800"/>
                  </a:cubicBezTo>
                  <a:lnTo>
                    <a:pt x="273939" y="50800"/>
                  </a:lnTo>
                  <a:lnTo>
                    <a:pt x="273939" y="25400"/>
                  </a:lnTo>
                  <a:lnTo>
                    <a:pt x="273939" y="50800"/>
                  </a:lnTo>
                  <a:cubicBezTo>
                    <a:pt x="150241" y="50800"/>
                    <a:pt x="50800" y="149098"/>
                    <a:pt x="50800" y="269240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6480" y="5096780"/>
            <a:ext cx="152400" cy="1624310"/>
            <a:chOff x="0" y="0"/>
            <a:chExt cx="203200" cy="21657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3200" cy="2165731"/>
            </a:xfrm>
            <a:custGeom>
              <a:avLst/>
              <a:gdLst/>
              <a:ahLst/>
              <a:cxnLst/>
              <a:rect l="l" t="t" r="r" b="b"/>
              <a:pathLst>
                <a:path w="203200" h="216573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064131"/>
                  </a:lnTo>
                  <a:cubicBezTo>
                    <a:pt x="203200" y="2120265"/>
                    <a:pt x="157734" y="2165731"/>
                    <a:pt x="101600" y="2165731"/>
                  </a:cubicBezTo>
                  <a:cubicBezTo>
                    <a:pt x="45466" y="2165731"/>
                    <a:pt x="0" y="2120265"/>
                    <a:pt x="0" y="2064131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79931" y="5325380"/>
            <a:ext cx="10317669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4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Verified Listings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15053" y="5748746"/>
            <a:ext cx="8782347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Ensure authenticity with verified landlords and property details, reducing fraudulent listings.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135530" y="7062490"/>
            <a:ext cx="9556849" cy="1662410"/>
            <a:chOff x="0" y="0"/>
            <a:chExt cx="12742465" cy="2216547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12691618" cy="2165731"/>
            </a:xfrm>
            <a:custGeom>
              <a:avLst/>
              <a:gdLst/>
              <a:ahLst/>
              <a:cxnLst/>
              <a:rect l="l" t="t" r="r" b="b"/>
              <a:pathLst>
                <a:path w="12691618" h="2165731">
                  <a:moveTo>
                    <a:pt x="0" y="243840"/>
                  </a:moveTo>
                  <a:cubicBezTo>
                    <a:pt x="0" y="109220"/>
                    <a:pt x="111252" y="0"/>
                    <a:pt x="248539" y="0"/>
                  </a:cubicBezTo>
                  <a:lnTo>
                    <a:pt x="12443079" y="0"/>
                  </a:lnTo>
                  <a:cubicBezTo>
                    <a:pt x="12580366" y="0"/>
                    <a:pt x="12691618" y="109220"/>
                    <a:pt x="12691618" y="243840"/>
                  </a:cubicBezTo>
                  <a:lnTo>
                    <a:pt x="12691618" y="1921891"/>
                  </a:lnTo>
                  <a:cubicBezTo>
                    <a:pt x="12691618" y="2056511"/>
                    <a:pt x="12580366" y="2165731"/>
                    <a:pt x="12443079" y="2165731"/>
                  </a:cubicBezTo>
                  <a:lnTo>
                    <a:pt x="248539" y="2165731"/>
                  </a:lnTo>
                  <a:cubicBezTo>
                    <a:pt x="111252" y="2165731"/>
                    <a:pt x="0" y="2056511"/>
                    <a:pt x="0" y="1921891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12742418" cy="2216531"/>
            </a:xfrm>
            <a:custGeom>
              <a:avLst/>
              <a:gdLst/>
              <a:ahLst/>
              <a:cxnLst/>
              <a:rect l="l" t="t" r="r" b="b"/>
              <a:pathLst>
                <a:path w="12742418" h="2216531">
                  <a:moveTo>
                    <a:pt x="0" y="269240"/>
                  </a:moveTo>
                  <a:cubicBezTo>
                    <a:pt x="0" y="120142"/>
                    <a:pt x="123063" y="0"/>
                    <a:pt x="273939" y="0"/>
                  </a:cubicBezTo>
                  <a:lnTo>
                    <a:pt x="12468479" y="0"/>
                  </a:lnTo>
                  <a:lnTo>
                    <a:pt x="12468479" y="25400"/>
                  </a:lnTo>
                  <a:lnTo>
                    <a:pt x="12468479" y="0"/>
                  </a:lnTo>
                  <a:cubicBezTo>
                    <a:pt x="12619355" y="0"/>
                    <a:pt x="12742418" y="120142"/>
                    <a:pt x="12742418" y="269240"/>
                  </a:cubicBezTo>
                  <a:lnTo>
                    <a:pt x="12717018" y="269240"/>
                  </a:lnTo>
                  <a:lnTo>
                    <a:pt x="12742418" y="269240"/>
                  </a:lnTo>
                  <a:lnTo>
                    <a:pt x="12742418" y="1947291"/>
                  </a:lnTo>
                  <a:lnTo>
                    <a:pt x="12717018" y="1947291"/>
                  </a:lnTo>
                  <a:lnTo>
                    <a:pt x="12742418" y="1947291"/>
                  </a:lnTo>
                  <a:cubicBezTo>
                    <a:pt x="12742418" y="2096389"/>
                    <a:pt x="12619355" y="2216531"/>
                    <a:pt x="12468479" y="2216531"/>
                  </a:cubicBezTo>
                  <a:lnTo>
                    <a:pt x="12468479" y="2191131"/>
                  </a:lnTo>
                  <a:lnTo>
                    <a:pt x="12468479" y="2216531"/>
                  </a:lnTo>
                  <a:lnTo>
                    <a:pt x="273939" y="2216531"/>
                  </a:lnTo>
                  <a:lnTo>
                    <a:pt x="273939" y="2191131"/>
                  </a:lnTo>
                  <a:lnTo>
                    <a:pt x="273939" y="2216531"/>
                  </a:lnTo>
                  <a:cubicBezTo>
                    <a:pt x="123063" y="2216531"/>
                    <a:pt x="0" y="2096516"/>
                    <a:pt x="0" y="194729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947291"/>
                  </a:lnTo>
                  <a:lnTo>
                    <a:pt x="25400" y="1947291"/>
                  </a:lnTo>
                  <a:lnTo>
                    <a:pt x="50800" y="1947291"/>
                  </a:lnTo>
                  <a:cubicBezTo>
                    <a:pt x="50800" y="2067433"/>
                    <a:pt x="150241" y="2165731"/>
                    <a:pt x="273939" y="2165731"/>
                  </a:cubicBezTo>
                  <a:lnTo>
                    <a:pt x="12468479" y="2165731"/>
                  </a:lnTo>
                  <a:cubicBezTo>
                    <a:pt x="12592177" y="2165731"/>
                    <a:pt x="12691618" y="2067433"/>
                    <a:pt x="12691618" y="1947291"/>
                  </a:cubicBezTo>
                  <a:lnTo>
                    <a:pt x="12691618" y="269240"/>
                  </a:lnTo>
                  <a:cubicBezTo>
                    <a:pt x="12691618" y="149098"/>
                    <a:pt x="12592177" y="50800"/>
                    <a:pt x="12468479" y="50800"/>
                  </a:cubicBezTo>
                  <a:lnTo>
                    <a:pt x="273939" y="50800"/>
                  </a:lnTo>
                  <a:lnTo>
                    <a:pt x="273939" y="25400"/>
                  </a:lnTo>
                  <a:lnTo>
                    <a:pt x="273939" y="50800"/>
                  </a:lnTo>
                  <a:cubicBezTo>
                    <a:pt x="150241" y="50800"/>
                    <a:pt x="50800" y="149098"/>
                    <a:pt x="50800" y="269240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116480" y="7077968"/>
            <a:ext cx="152400" cy="1624310"/>
            <a:chOff x="0" y="0"/>
            <a:chExt cx="203200" cy="21657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3200" cy="2165731"/>
            </a:xfrm>
            <a:custGeom>
              <a:avLst/>
              <a:gdLst/>
              <a:ahLst/>
              <a:cxnLst/>
              <a:rect l="l" t="t" r="r" b="b"/>
              <a:pathLst>
                <a:path w="203200" h="216573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064131"/>
                  </a:lnTo>
                  <a:cubicBezTo>
                    <a:pt x="203200" y="2120265"/>
                    <a:pt x="157734" y="2165731"/>
                    <a:pt x="101600" y="2165731"/>
                  </a:cubicBezTo>
                  <a:cubicBezTo>
                    <a:pt x="45466" y="2165731"/>
                    <a:pt x="0" y="2120265"/>
                    <a:pt x="0" y="2064131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543776" y="7510853"/>
            <a:ext cx="11573024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4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Tenant-Landlord Chat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79931" y="7984083"/>
            <a:ext cx="878234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Direct communication, transparent process.</a:t>
            </a:r>
          </a:p>
        </p:txBody>
      </p:sp>
      <p:sp>
        <p:nvSpPr>
          <p:cNvPr id="30" name="Freeform 30" descr="preencoded.png"/>
          <p:cNvSpPr/>
          <p:nvPr/>
        </p:nvSpPr>
        <p:spPr>
          <a:xfrm>
            <a:off x="7074565" y="5524500"/>
            <a:ext cx="818704" cy="818704"/>
          </a:xfrm>
          <a:custGeom>
            <a:avLst/>
            <a:gdLst/>
            <a:ahLst/>
            <a:cxnLst/>
            <a:rect l="l" t="t" r="r" b="b"/>
            <a:pathLst>
              <a:path w="818704" h="818704">
                <a:moveTo>
                  <a:pt x="0" y="0"/>
                </a:moveTo>
                <a:lnTo>
                  <a:pt x="818704" y="0"/>
                </a:lnTo>
                <a:lnTo>
                  <a:pt x="818704" y="818704"/>
                </a:lnTo>
                <a:lnTo>
                  <a:pt x="0" y="818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325" b="-2325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1" name="Freeform 31" descr="preencoded.png"/>
          <p:cNvSpPr/>
          <p:nvPr/>
        </p:nvSpPr>
        <p:spPr>
          <a:xfrm>
            <a:off x="7067101" y="7448996"/>
            <a:ext cx="818704" cy="818704"/>
          </a:xfrm>
          <a:custGeom>
            <a:avLst/>
            <a:gdLst/>
            <a:ahLst/>
            <a:cxnLst/>
            <a:rect l="l" t="t" r="r" b="b"/>
            <a:pathLst>
              <a:path w="818704" h="818704">
                <a:moveTo>
                  <a:pt x="0" y="0"/>
                </a:moveTo>
                <a:lnTo>
                  <a:pt x="818704" y="0"/>
                </a:lnTo>
                <a:lnTo>
                  <a:pt x="818704" y="818703"/>
                </a:lnTo>
                <a:lnTo>
                  <a:pt x="0" y="818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488" r="-348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2" name="Freeform 32" descr="preencoded.png"/>
          <p:cNvSpPr/>
          <p:nvPr/>
        </p:nvSpPr>
        <p:spPr>
          <a:xfrm>
            <a:off x="7074565" y="3568286"/>
            <a:ext cx="818704" cy="818704"/>
          </a:xfrm>
          <a:custGeom>
            <a:avLst/>
            <a:gdLst/>
            <a:ahLst/>
            <a:cxnLst/>
            <a:rect l="l" t="t" r="r" b="b"/>
            <a:pathLst>
              <a:path w="818704" h="818704">
                <a:moveTo>
                  <a:pt x="0" y="0"/>
                </a:moveTo>
                <a:lnTo>
                  <a:pt x="818704" y="0"/>
                </a:lnTo>
                <a:lnTo>
                  <a:pt x="818704" y="818704"/>
                </a:lnTo>
                <a:lnTo>
                  <a:pt x="0" y="818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1" grpId="0"/>
      <p:bldP spid="22" grpId="0"/>
      <p:bldP spid="28" grpId="0"/>
      <p:bldP spid="29" grpId="0"/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6930000" cy="72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43" name="Text 0">
            <a:extLst>
              <a:ext uri="{FF2B5EF4-FFF2-40B4-BE49-F238E27FC236}">
                <a16:creationId xmlns:a16="http://schemas.microsoft.com/office/drawing/2014/main" id="{EAE32536-2E53-1DCC-3131-20ADF5AE124A}"/>
              </a:ext>
            </a:extLst>
          </p:cNvPr>
          <p:cNvSpPr/>
          <p:nvPr/>
        </p:nvSpPr>
        <p:spPr>
          <a:xfrm>
            <a:off x="988543" y="723662"/>
            <a:ext cx="5941457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 Medium" panose="020B0200000000000000" pitchFamily="34" charset="-122"/>
                <a:ea typeface="Noto Sans SC Medium" panose="020B0200000000000000" pitchFamily="34" charset="-122"/>
                <a:cs typeface="Nunito Semi Bold" pitchFamily="34" charset="-120"/>
              </a:rPr>
              <a:t>Your Journey with </a:t>
            </a:r>
            <a:r>
              <a:rPr lang="en-US" sz="5400" kern="0" dirty="0">
                <a:solidFill>
                  <a:srgbClr val="FFFFFF"/>
                </a:solidFill>
                <a:latin typeface="Noto Sans SC Medium" panose="020B0200000000000000" pitchFamily="34" charset="-122"/>
                <a:ea typeface="Noto Sans SC Medium" panose="020B0200000000000000" pitchFamily="34" charset="-122"/>
                <a:cs typeface="Nunito Semi Bold" pitchFamily="34" charset="-120"/>
              </a:rPr>
              <a:t>Klang Valley </a:t>
            </a:r>
            <a:r>
              <a:rPr lang="en-US" sz="5400" kern="0" dirty="0" err="1">
                <a:solidFill>
                  <a:srgbClr val="FFFFFF"/>
                </a:solidFill>
                <a:latin typeface="Noto Sans SC Medium" panose="020B0200000000000000" pitchFamily="34" charset="-122"/>
                <a:ea typeface="Noto Sans SC Medium" panose="020B0200000000000000" pitchFamily="34" charset="-122"/>
                <a:cs typeface="Nunito Semi Bold" pitchFamily="34" charset="-120"/>
              </a:rPr>
              <a:t>HomeRent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C Medium" panose="020B0200000000000000" pitchFamily="34" charset="-122"/>
              <a:ea typeface="Noto Sans SC Medium" panose="020B0200000000000000" pitchFamily="34" charset="-122"/>
            </a:endParaRPr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F5DD935F-F8D4-EB60-720F-F2A0AEA0A681}"/>
              </a:ext>
            </a:extLst>
          </p:cNvPr>
          <p:cNvSpPr/>
          <p:nvPr/>
        </p:nvSpPr>
        <p:spPr>
          <a:xfrm>
            <a:off x="1143000" y="1744887"/>
            <a:ext cx="255994" cy="79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01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5" name="Shape 3">
            <a:extLst>
              <a:ext uri="{FF2B5EF4-FFF2-40B4-BE49-F238E27FC236}">
                <a16:creationId xmlns:a16="http://schemas.microsoft.com/office/drawing/2014/main" id="{0A6AD75D-E9F6-E900-00BE-ED590AAD6ED9}"/>
              </a:ext>
            </a:extLst>
          </p:cNvPr>
          <p:cNvSpPr/>
          <p:nvPr/>
        </p:nvSpPr>
        <p:spPr>
          <a:xfrm>
            <a:off x="1143001" y="2074452"/>
            <a:ext cx="6930628" cy="70106"/>
          </a:xfrm>
          <a:prstGeom prst="rect">
            <a:avLst/>
          </a:prstGeom>
          <a:solidFill>
            <a:srgbClr val="F2B42D"/>
          </a:solidFill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EACFE884-60C7-9D5D-8080-BD9463623257}"/>
              </a:ext>
            </a:extLst>
          </p:cNvPr>
          <p:cNvSpPr/>
          <p:nvPr/>
        </p:nvSpPr>
        <p:spPr>
          <a:xfrm>
            <a:off x="1143000" y="2223757"/>
            <a:ext cx="3012822" cy="935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Search &amp; Filter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7" name="Text 6">
            <a:extLst>
              <a:ext uri="{FF2B5EF4-FFF2-40B4-BE49-F238E27FC236}">
                <a16:creationId xmlns:a16="http://schemas.microsoft.com/office/drawing/2014/main" id="{0408CFA0-4AC3-FDE3-DB7E-DB0A0D97DAD6}"/>
              </a:ext>
            </a:extLst>
          </p:cNvPr>
          <p:cNvSpPr/>
          <p:nvPr/>
        </p:nvSpPr>
        <p:spPr>
          <a:xfrm>
            <a:off x="6159699" y="2388310"/>
            <a:ext cx="1307901" cy="79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8" name="Shape 7">
            <a:extLst>
              <a:ext uri="{FF2B5EF4-FFF2-40B4-BE49-F238E27FC236}">
                <a16:creationId xmlns:a16="http://schemas.microsoft.com/office/drawing/2014/main" id="{4553BF77-283B-77FB-3C4B-6BF1E30C623F}"/>
              </a:ext>
            </a:extLst>
          </p:cNvPr>
          <p:cNvSpPr/>
          <p:nvPr/>
        </p:nvSpPr>
        <p:spPr>
          <a:xfrm>
            <a:off x="6163270" y="2717875"/>
            <a:ext cx="8009930" cy="70106"/>
          </a:xfrm>
          <a:prstGeom prst="rect">
            <a:avLst/>
          </a:prstGeom>
          <a:solidFill>
            <a:srgbClr val="D7425E"/>
          </a:solidFill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A78C76EF-424E-4EFB-7021-5B70186ED3FB}"/>
              </a:ext>
            </a:extLst>
          </p:cNvPr>
          <p:cNvSpPr/>
          <p:nvPr/>
        </p:nvSpPr>
        <p:spPr>
          <a:xfrm>
            <a:off x="6163270" y="2867180"/>
            <a:ext cx="3012822" cy="935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View &amp; Connect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0" name="Text 10">
            <a:extLst>
              <a:ext uri="{FF2B5EF4-FFF2-40B4-BE49-F238E27FC236}">
                <a16:creationId xmlns:a16="http://schemas.microsoft.com/office/drawing/2014/main" id="{8F9DABE2-FD84-EAA9-4C25-92151C14DC6F}"/>
              </a:ext>
            </a:extLst>
          </p:cNvPr>
          <p:cNvSpPr/>
          <p:nvPr/>
        </p:nvSpPr>
        <p:spPr>
          <a:xfrm>
            <a:off x="11116417" y="3074111"/>
            <a:ext cx="255994" cy="79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0B93D0CA-0C23-4E6D-0684-103E93EBF40F}"/>
              </a:ext>
            </a:extLst>
          </p:cNvPr>
          <p:cNvSpPr/>
          <p:nvPr/>
        </p:nvSpPr>
        <p:spPr>
          <a:xfrm>
            <a:off x="11116417" y="3403676"/>
            <a:ext cx="6930000" cy="70106"/>
          </a:xfrm>
          <a:prstGeom prst="rect">
            <a:avLst/>
          </a:prstGeom>
          <a:solidFill>
            <a:srgbClr val="DD785E"/>
          </a:solidFill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2" name="Text 12">
            <a:extLst>
              <a:ext uri="{FF2B5EF4-FFF2-40B4-BE49-F238E27FC236}">
                <a16:creationId xmlns:a16="http://schemas.microsoft.com/office/drawing/2014/main" id="{D95D5648-FDF5-9D79-E137-3EC4C90099A6}"/>
              </a:ext>
            </a:extLst>
          </p:cNvPr>
          <p:cNvSpPr/>
          <p:nvPr/>
        </p:nvSpPr>
        <p:spPr>
          <a:xfrm>
            <a:off x="11116417" y="3552980"/>
            <a:ext cx="3012822" cy="935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Book &amp; Secure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B3DF1D47-39F5-175E-B49E-2AB2671E5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029" y="23355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sz="36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BF82C-1C86-4A5B-71CE-A7576279A7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14" b="6800"/>
          <a:stretch>
            <a:fillRect/>
          </a:stretch>
        </p:blipFill>
        <p:spPr>
          <a:xfrm>
            <a:off x="1143404" y="2618982"/>
            <a:ext cx="3362984" cy="6426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E548B2-C566-6789-0750-1B485A7B61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74" b="8500"/>
          <a:stretch>
            <a:fillRect/>
          </a:stretch>
        </p:blipFill>
        <p:spPr>
          <a:xfrm>
            <a:off x="6172199" y="3192687"/>
            <a:ext cx="3399458" cy="642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EC99F-03D6-C7BE-7C3D-157891CA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174" b="12470"/>
          <a:stretch>
            <a:fillRect/>
          </a:stretch>
        </p:blipFill>
        <p:spPr>
          <a:xfrm>
            <a:off x="11111869" y="3954685"/>
            <a:ext cx="3581747" cy="591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9278" y="1622146"/>
            <a:ext cx="10687645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Our Unique Value Proposition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25" y="3738437"/>
            <a:ext cx="15390684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8656" lvl="1" indent="-339328" algn="l">
              <a:lnSpc>
                <a:spcPts val="3437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Local Expertise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25" y="4169204"/>
            <a:ext cx="9143999" cy="49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Deep understanding of Klang Valley.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825" y="5514253"/>
            <a:ext cx="15095198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8656" lvl="1" indent="-339328" algn="l">
              <a:lnSpc>
                <a:spcPts val="3437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Tenant-Centric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825" y="5945021"/>
            <a:ext cx="16080153" cy="49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000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Prioritising</a:t>
            </a:r>
            <a:r>
              <a:rPr lang="en-US" sz="40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your needs and safety.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25" y="7251227"/>
            <a:ext cx="16080153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8656" lvl="1" indent="-339328" algn="l">
              <a:lnSpc>
                <a:spcPts val="3437"/>
              </a:lnSpc>
              <a:buFont typeface="Arial"/>
              <a:buChar char="•"/>
            </a:pPr>
            <a:r>
              <a:rPr lang="en-US" sz="54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Seamless Experience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823" y="7694697"/>
            <a:ext cx="17754577" cy="49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0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Technology-driven efficiency.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547</Words>
  <Application>Microsoft Office PowerPoint</Application>
  <PresentationFormat>Custom</PresentationFormat>
  <Paragraphs>124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 Serif</vt:lpstr>
      <vt:lpstr>Calibri</vt:lpstr>
      <vt:lpstr>Arial</vt:lpstr>
      <vt:lpstr>Noto Sans SC Medium</vt:lpstr>
      <vt:lpstr>ADLaM Display</vt:lpstr>
      <vt:lpstr>Nunito Bold</vt:lpstr>
      <vt:lpstr>PT Sans</vt:lpstr>
      <vt:lpstr>Wingdings</vt:lpstr>
      <vt:lpstr>Lora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RoomEZ-Your-Home-in-Klang-Valley.pptx</dc:title>
  <dc:creator>拾柒</dc:creator>
  <cp:lastModifiedBy>柒 拾</cp:lastModifiedBy>
  <cp:revision>6</cp:revision>
  <dcterms:created xsi:type="dcterms:W3CDTF">2006-08-16T00:00:00Z</dcterms:created>
  <dcterms:modified xsi:type="dcterms:W3CDTF">2025-11-28T16:26:38Z</dcterms:modified>
  <dc:identifier>DAG5nCOCh4E</dc:identifier>
</cp:coreProperties>
</file>

<file path=docProps/ms-ppt-slide-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